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5"/>
  </p:handoutMasterIdLst>
  <p:sldIdLst>
    <p:sldId id="256" r:id="rId2"/>
    <p:sldId id="259" r:id="rId3"/>
    <p:sldId id="260" r:id="rId4"/>
    <p:sldId id="261" r:id="rId5"/>
    <p:sldId id="257" r:id="rId6"/>
    <p:sldId id="262" r:id="rId7"/>
    <p:sldId id="268" r:id="rId8"/>
    <p:sldId id="270" r:id="rId9"/>
    <p:sldId id="263" r:id="rId10"/>
    <p:sldId id="271" r:id="rId11"/>
    <p:sldId id="264" r:id="rId12"/>
    <p:sldId id="272" r:id="rId13"/>
    <p:sldId id="265" r:id="rId14"/>
    <p:sldId id="273" r:id="rId15"/>
    <p:sldId id="266" r:id="rId16"/>
    <p:sldId id="288" r:id="rId17"/>
    <p:sldId id="267" r:id="rId18"/>
    <p:sldId id="269" r:id="rId19"/>
    <p:sldId id="274" r:id="rId20"/>
    <p:sldId id="276" r:id="rId21"/>
    <p:sldId id="277" r:id="rId22"/>
    <p:sldId id="278" r:id="rId23"/>
    <p:sldId id="258" r:id="rId24"/>
    <p:sldId id="279" r:id="rId25"/>
    <p:sldId id="281" r:id="rId26"/>
    <p:sldId id="287" r:id="rId27"/>
    <p:sldId id="280" r:id="rId28"/>
    <p:sldId id="290" r:id="rId29"/>
    <p:sldId id="282" r:id="rId30"/>
    <p:sldId id="283" r:id="rId31"/>
    <p:sldId id="284" r:id="rId32"/>
    <p:sldId id="285" r:id="rId33"/>
    <p:sldId id="28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D04"/>
    <a:srgbClr val="FF62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5"/>
    <p:restoredTop sz="94679"/>
  </p:normalViewPr>
  <p:slideViewPr>
    <p:cSldViewPr snapToGrid="0" snapToObjects="1">
      <p:cViewPr varScale="1">
        <p:scale>
          <a:sx n="88" d="100"/>
          <a:sy n="88" d="100"/>
        </p:scale>
        <p:origin x="7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6900E50B-36F8-084C-B8CE-22EFA459B0BF}" type="datetimeFigureOut">
              <a:rPr kumimoji="1" lang="ja-JP" altLang="en-US" smtClean="0"/>
              <a:t>2019/11/26</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09EC06-48E9-D640-804A-C549CA07F7BD}" type="slidenum">
              <a:rPr kumimoji="1" lang="ja-JP" altLang="en-US" smtClean="0"/>
              <a:t>‹#›</a:t>
            </a:fld>
            <a:endParaRPr kumimoji="1" lang="ja-JP" altLang="en-US"/>
          </a:p>
        </p:txBody>
      </p:sp>
    </p:spTree>
    <p:extLst>
      <p:ext uri="{BB962C8B-B14F-4D97-AF65-F5344CB8AC3E}">
        <p14:creationId xmlns:p14="http://schemas.microsoft.com/office/powerpoint/2010/main" val="181652856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11/26/19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a:pPr/>
              <a:t>11/26/19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smtClean="0"/>
              <a:t>マスター タイトルの書式設定</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a:pPr/>
              <a:t>11/26/19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a:pPr/>
              <a:t>11/26/19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smtClean="0"/>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a:pPr/>
              <a:t>11/26/19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ja-JP" altLang="en-US" smtClean="0"/>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a:pPr/>
              <a:t>11/26/19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3;&#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11/26/19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11/26/19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11/26/19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a:pPr/>
              <a:t>11/26/19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a:pPr/>
              <a:t>11/26/19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11/26/19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11/26/19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a:pPr/>
              <a:t>11/26/19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3;&#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a:pPr/>
              <a:t>11/26/19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a:pPr/>
              <a:t>11/26/19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a:pPr/>
              <a:t>11/26/19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 TargetMode="External"/><Relationship Id="rId4"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hyperlink" Target="https://farm-stay.jp/"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farm-stay.jp/" TargetMode="External"/><Relationship Id="rId3"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 Id="rId3" Type="http://schemas.openxmlformats.org/officeDocument/2006/relationships/hyperlink" Target="https://farm-stay.j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jpg"/><Relationship Id="rId9"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70" y="2203554"/>
            <a:ext cx="3844532" cy="4654446"/>
          </a:xfrm>
          <a:prstGeom prst="rect">
            <a:avLst/>
          </a:prstGeom>
        </p:spPr>
      </p:pic>
      <p:sp>
        <p:nvSpPr>
          <p:cNvPr id="2" name="タイトル 1"/>
          <p:cNvSpPr>
            <a:spLocks noGrp="1"/>
          </p:cNvSpPr>
          <p:nvPr>
            <p:ph type="ctrTitle"/>
          </p:nvPr>
        </p:nvSpPr>
        <p:spPr>
          <a:xfrm>
            <a:off x="3762531" y="239844"/>
            <a:ext cx="8259579" cy="1843790"/>
          </a:xfrm>
        </p:spPr>
        <p:txBody>
          <a:bodyPr>
            <a:noAutofit/>
          </a:bodyPr>
          <a:lstStyle/>
          <a:p>
            <a:r>
              <a:rPr kumimoji="1" lang="ja-JP" altLang="en-US" sz="6000" smtClean="0">
                <a:latin typeface="HGPSoeiKakugothicUB" charset="-128"/>
                <a:ea typeface="HGPSoeiKakugothicUB" charset="-128"/>
                <a:cs typeface="HGPSoeiKakugothicUB" charset="-128"/>
              </a:rPr>
              <a:t>信濃町農山村生活体験受け入れ　事例紹介</a:t>
            </a:r>
            <a:endParaRPr kumimoji="1" lang="ja-JP" altLang="en-US" sz="6000">
              <a:latin typeface="HGPSoeiKakugothicUB" charset="-128"/>
              <a:ea typeface="HGPSoeiKakugothicUB" charset="-128"/>
              <a:cs typeface="HGPSoeiKakugothicUB" charset="-128"/>
            </a:endParaRPr>
          </a:p>
        </p:txBody>
      </p:sp>
      <p:sp>
        <p:nvSpPr>
          <p:cNvPr id="3" name="サブタイトル 2"/>
          <p:cNvSpPr>
            <a:spLocks noGrp="1"/>
          </p:cNvSpPr>
          <p:nvPr>
            <p:ph type="subTitle" idx="1"/>
          </p:nvPr>
        </p:nvSpPr>
        <p:spPr>
          <a:xfrm>
            <a:off x="3897444" y="3758048"/>
            <a:ext cx="8124666" cy="2163067"/>
          </a:xfrm>
        </p:spPr>
        <p:txBody>
          <a:bodyPr>
            <a:noAutofit/>
          </a:bodyPr>
          <a:lstStyle/>
          <a:p>
            <a:pPr algn="ctr"/>
            <a:r>
              <a:rPr kumimoji="1" lang="ja-JP" altLang="en-US" sz="4000" dirty="0" smtClean="0">
                <a:latin typeface="HGPGothicE" charset="-128"/>
                <a:ea typeface="HGPGothicE" charset="-128"/>
                <a:cs typeface="HGPGothicE" charset="-128"/>
              </a:rPr>
              <a:t>令和元年</a:t>
            </a:r>
            <a:r>
              <a:rPr kumimoji="1" lang="en-US" altLang="ja-JP" sz="4000" dirty="0" smtClean="0">
                <a:latin typeface="HGPGothicE" charset="-128"/>
                <a:ea typeface="HGPGothicE" charset="-128"/>
                <a:cs typeface="HGPGothicE" charset="-128"/>
              </a:rPr>
              <a:t>11</a:t>
            </a:r>
            <a:r>
              <a:rPr kumimoji="1" lang="ja-JP" altLang="en-US" sz="4000" dirty="0" smtClean="0">
                <a:latin typeface="HGPGothicE" charset="-128"/>
                <a:ea typeface="HGPGothicE" charset="-128"/>
                <a:cs typeface="HGPGothicE" charset="-128"/>
              </a:rPr>
              <a:t>月</a:t>
            </a:r>
            <a:r>
              <a:rPr kumimoji="1" lang="en-US" altLang="ja-JP" sz="4000" dirty="0" smtClean="0">
                <a:latin typeface="HGPGothicE" charset="-128"/>
                <a:ea typeface="HGPGothicE" charset="-128"/>
                <a:cs typeface="HGPGothicE" charset="-128"/>
              </a:rPr>
              <a:t>27</a:t>
            </a:r>
            <a:r>
              <a:rPr kumimoji="1" lang="ja-JP" altLang="en-US" sz="4000" dirty="0" smtClean="0">
                <a:latin typeface="HGPGothicE" charset="-128"/>
                <a:ea typeface="HGPGothicE" charset="-128"/>
                <a:cs typeface="HGPGothicE" charset="-128"/>
              </a:rPr>
              <a:t>日</a:t>
            </a:r>
            <a:endParaRPr kumimoji="1" lang="en-US" altLang="ja-JP" sz="4000" dirty="0" smtClean="0">
              <a:latin typeface="HGPGothicE" charset="-128"/>
              <a:ea typeface="HGPGothicE" charset="-128"/>
              <a:cs typeface="HGPGothicE" charset="-128"/>
            </a:endParaRPr>
          </a:p>
          <a:p>
            <a:pPr algn="ctr"/>
            <a:endParaRPr kumimoji="1" lang="en-US" altLang="ja-JP" sz="4000" dirty="0" smtClean="0">
              <a:latin typeface="HGPGothicE" charset="-128"/>
              <a:ea typeface="HGPGothicE" charset="-128"/>
              <a:cs typeface="HGPGothicE" charset="-128"/>
            </a:endParaRPr>
          </a:p>
          <a:p>
            <a:pPr algn="ctr"/>
            <a:r>
              <a:rPr kumimoji="1" lang="ja-JP" altLang="en-US" sz="4000" dirty="0" smtClean="0">
                <a:latin typeface="HGPGothicE" charset="-128"/>
                <a:ea typeface="HGPGothicE" charset="-128"/>
                <a:cs typeface="HGPGothicE" charset="-128"/>
              </a:rPr>
              <a:t>一般社団法人</a:t>
            </a:r>
            <a:r>
              <a:rPr kumimoji="1" lang="en-US" altLang="ja-JP" sz="4000" dirty="0" smtClean="0">
                <a:latin typeface="HGPGothicE" charset="-128"/>
                <a:ea typeface="HGPGothicE" charset="-128"/>
                <a:cs typeface="HGPGothicE" charset="-128"/>
              </a:rPr>
              <a:t>Farmstay</a:t>
            </a:r>
            <a:r>
              <a:rPr kumimoji="1" lang="ja-JP" altLang="en-US" sz="4000" dirty="0" smtClean="0">
                <a:latin typeface="HGPGothicE" charset="-128"/>
                <a:ea typeface="HGPGothicE" charset="-128"/>
                <a:cs typeface="HGPGothicE" charset="-128"/>
              </a:rPr>
              <a:t>しなの</a:t>
            </a:r>
            <a:endParaRPr kumimoji="1" lang="ja-JP" altLang="en-US" sz="4000" dirty="0">
              <a:latin typeface="HGPGothicE" charset="-128"/>
              <a:ea typeface="HGPGothicE" charset="-128"/>
              <a:cs typeface="HGPGothicE" charset="-128"/>
            </a:endParaRPr>
          </a:p>
        </p:txBody>
      </p:sp>
    </p:spTree>
    <p:extLst>
      <p:ext uri="{BB962C8B-B14F-4D97-AF65-F5344CB8AC3E}">
        <p14:creationId xmlns:p14="http://schemas.microsoft.com/office/powerpoint/2010/main" val="8842231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971" y="3657599"/>
            <a:ext cx="5501029" cy="3200401"/>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54" y="3683831"/>
            <a:ext cx="5501029" cy="3200401"/>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0971" y="0"/>
            <a:ext cx="5501029" cy="3543720"/>
          </a:xfrm>
          <a:prstGeom prst="rect">
            <a:avLst/>
          </a:prstGeom>
        </p:spPr>
      </p:pic>
      <p:sp>
        <p:nvSpPr>
          <p:cNvPr id="9" name="タイトル 8"/>
          <p:cNvSpPr>
            <a:spLocks noGrp="1"/>
          </p:cNvSpPr>
          <p:nvPr>
            <p:ph type="title"/>
          </p:nvPr>
        </p:nvSpPr>
        <p:spPr/>
        <p:txBody>
          <a:bodyPr/>
          <a:lstStyle/>
          <a:p>
            <a:r>
              <a:rPr kumimoji="1" lang="ja-JP" altLang="en-US" smtClean="0"/>
              <a:t>　</a:t>
            </a:r>
            <a:endParaRPr kumimoji="1" lang="ja-JP" altLang="en-US"/>
          </a:p>
        </p:txBody>
      </p:sp>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554" y="1"/>
            <a:ext cx="5501029" cy="3543720"/>
          </a:xfrm>
          <a:prstGeom prst="rect">
            <a:avLst/>
          </a:prstGeom>
        </p:spPr>
      </p:pic>
    </p:spTree>
    <p:extLst>
      <p:ext uri="{BB962C8B-B14F-4D97-AF65-F5344CB8AC3E}">
        <p14:creationId xmlns:p14="http://schemas.microsoft.com/office/powerpoint/2010/main" val="442067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学生体験内容−②</a:t>
            </a:r>
            <a:r>
              <a:rPr lang="ja-JP" altLang="en-US" b="1"/>
              <a:t>郷土食づくり</a:t>
            </a:r>
            <a:endParaRPr kumimoji="1" lang="ja-JP" altLang="en-US"/>
          </a:p>
        </p:txBody>
      </p:sp>
      <p:sp>
        <p:nvSpPr>
          <p:cNvPr id="4" name="テキスト ボックス 3"/>
          <p:cNvSpPr txBox="1"/>
          <p:nvPr/>
        </p:nvSpPr>
        <p:spPr>
          <a:xfrm>
            <a:off x="4631961" y="1905000"/>
            <a:ext cx="7560039" cy="4524315"/>
          </a:xfrm>
          <a:prstGeom prst="rect">
            <a:avLst/>
          </a:prstGeom>
          <a:noFill/>
        </p:spPr>
        <p:txBody>
          <a:bodyPr wrap="square" rtlCol="0">
            <a:spAutoFit/>
          </a:bodyPr>
          <a:lstStyle/>
          <a:p>
            <a:r>
              <a:rPr lang="ja-JP" altLang="en-US" sz="3200"/>
              <a:t>おやき作り、笹ずし、そば打ちといった信州を代表する「郷土料理」を体験し、自然の恵みに感謝して伝統的な食文化を学ぶ</a:t>
            </a:r>
            <a:r>
              <a:rPr lang="ja-JP" altLang="en-US" sz="3200" smtClean="0"/>
              <a:t>プログラム。</a:t>
            </a:r>
            <a:endParaRPr lang="en-US" altLang="ja-JP" sz="3200" dirty="0" smtClean="0"/>
          </a:p>
          <a:p>
            <a:endParaRPr lang="ja-JP" altLang="en-US" sz="3200"/>
          </a:p>
          <a:p>
            <a:pPr marL="457200" indent="-457200">
              <a:buFont typeface="Arial" charset="0"/>
              <a:buChar char="•"/>
            </a:pPr>
            <a:r>
              <a:rPr lang="ja-JP" altLang="en-US" sz="3200"/>
              <a:t>おやき作り・すいとん作り・笹ずし作り・蕎麦打ち</a:t>
            </a:r>
          </a:p>
          <a:p>
            <a:pPr marL="457200" indent="-457200">
              <a:buFont typeface="Arial" charset="0"/>
              <a:buChar char="•"/>
            </a:pPr>
            <a:r>
              <a:rPr lang="ja-JP" altLang="en-US" sz="3200"/>
              <a:t>もち作り・</a:t>
            </a:r>
            <a:r>
              <a:rPr lang="ja-JP" altLang="en-US" sz="3200" smtClean="0"/>
              <a:t>ジャム作り・</a:t>
            </a:r>
            <a:r>
              <a:rPr lang="ja-JP" altLang="en-US" sz="3200"/>
              <a:t>漬物作り</a:t>
            </a:r>
          </a:p>
          <a:p>
            <a:pPr marL="457200" indent="-457200">
              <a:buFont typeface="Arial" charset="0"/>
              <a:buChar char="•"/>
            </a:pPr>
            <a:r>
              <a:rPr lang="ja-JP" altLang="en-US" sz="3200"/>
              <a:t>食事の調理体験</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2" y="3777056"/>
            <a:ext cx="4494230" cy="2998494"/>
          </a:xfrm>
          <a:prstGeom prst="rect">
            <a:avLst/>
          </a:prstGeom>
        </p:spPr>
      </p:pic>
    </p:spTree>
    <p:extLst>
      <p:ext uri="{BB962C8B-B14F-4D97-AF65-F5344CB8AC3E}">
        <p14:creationId xmlns:p14="http://schemas.microsoft.com/office/powerpoint/2010/main" val="1564965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kumimoji="1" lang="ja-JP" altLang="en-US" smtClean="0"/>
              <a:t>　</a:t>
            </a:r>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03" y="0"/>
            <a:ext cx="4336481" cy="6795120"/>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446" y="3637833"/>
            <a:ext cx="5337505" cy="3157287"/>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752" y="6798"/>
            <a:ext cx="6388249" cy="4070527"/>
          </a:xfrm>
          <a:prstGeom prst="rect">
            <a:avLst/>
          </a:prstGeom>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584" y="348152"/>
            <a:ext cx="4462397" cy="2843395"/>
          </a:xfrm>
          <a:prstGeom prst="rect">
            <a:avLst/>
          </a:prstGeom>
        </p:spPr>
      </p:pic>
    </p:spTree>
    <p:extLst>
      <p:ext uri="{BB962C8B-B14F-4D97-AF65-F5344CB8AC3E}">
        <p14:creationId xmlns:p14="http://schemas.microsoft.com/office/powerpoint/2010/main" val="1571226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学生体験内容−③自然体験</a:t>
            </a:r>
            <a:endParaRPr kumimoji="1" lang="ja-JP" altLang="en-US"/>
          </a:p>
        </p:txBody>
      </p:sp>
      <p:sp>
        <p:nvSpPr>
          <p:cNvPr id="4" name="テキスト ボックス 3"/>
          <p:cNvSpPr txBox="1"/>
          <p:nvPr/>
        </p:nvSpPr>
        <p:spPr>
          <a:xfrm>
            <a:off x="4152275" y="1264555"/>
            <a:ext cx="8039725" cy="5755422"/>
          </a:xfrm>
          <a:prstGeom prst="rect">
            <a:avLst/>
          </a:prstGeom>
          <a:noFill/>
        </p:spPr>
        <p:txBody>
          <a:bodyPr wrap="square" rtlCol="0">
            <a:spAutoFit/>
          </a:bodyPr>
          <a:lstStyle/>
          <a:p>
            <a:r>
              <a:rPr lang="ja-JP" altLang="en-US" sz="2800"/>
              <a:t>深く豊かな森、清涼な湖、のどかな山村で暮らす住民と日常を共有し、それぞれの地域の風習・文化を楽しみ、学び、発見、そしてチャレンジする喜び</a:t>
            </a:r>
            <a:r>
              <a:rPr lang="ja-JP" altLang="en-US" sz="2800" smtClean="0"/>
              <a:t>を感じる体験</a:t>
            </a:r>
            <a:endParaRPr lang="ja-JP" altLang="en-US" sz="2800"/>
          </a:p>
          <a:p>
            <a:pPr marL="457200" indent="-457200">
              <a:buFont typeface="Arial" charset="0"/>
              <a:buChar char="•"/>
            </a:pPr>
            <a:r>
              <a:rPr lang="ja-JP" altLang="en-US" sz="3200"/>
              <a:t>山菜狩り・虫の観察・野鳥観察・草花の観察・ホタルの観察</a:t>
            </a:r>
          </a:p>
          <a:p>
            <a:pPr marL="457200" indent="-457200">
              <a:buFont typeface="Arial" charset="0"/>
              <a:buChar char="•"/>
            </a:pPr>
            <a:r>
              <a:rPr lang="ja-JP" altLang="en-US" sz="3200"/>
              <a:t>樹木の観察・庭木の手入れ・花壇の手入れ・ブルーベリー狩り</a:t>
            </a:r>
          </a:p>
          <a:p>
            <a:pPr marL="457200" indent="-457200">
              <a:buFont typeface="Arial" charset="0"/>
              <a:buChar char="•"/>
            </a:pPr>
            <a:r>
              <a:rPr lang="ja-JP" altLang="en-US" sz="3200"/>
              <a:t>歴史遺産の案内（一茶記念館、ナウマンゾウ博物館、黒姫童話館等）</a:t>
            </a:r>
          </a:p>
          <a:p>
            <a:pPr marL="457200" indent="-457200">
              <a:buFont typeface="Arial" charset="0"/>
              <a:buChar char="•"/>
            </a:pPr>
            <a:r>
              <a:rPr lang="ja-JP" altLang="en-US" sz="3200"/>
              <a:t>自然財産の案内 （野尻湖、黒姫高原、斑尾高原、苗名の滝、牧場、果樹園等</a:t>
            </a:r>
            <a:r>
              <a:rPr lang="ja-JP" altLang="en-US" sz="3200" smtClean="0"/>
              <a:t>）</a:t>
            </a:r>
            <a:endParaRPr lang="ja-JP" altLang="en-US" sz="320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92" y="4098109"/>
            <a:ext cx="3987384" cy="2701861"/>
          </a:xfrm>
          <a:prstGeom prst="rect">
            <a:avLst/>
          </a:prstGeom>
        </p:spPr>
      </p:pic>
    </p:spTree>
    <p:extLst>
      <p:ext uri="{BB962C8B-B14F-4D97-AF65-F5344CB8AC3E}">
        <p14:creationId xmlns:p14="http://schemas.microsoft.com/office/powerpoint/2010/main" val="423330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kumimoji="1" lang="ja-JP" altLang="en-US" smtClean="0"/>
              <a:t>　</a:t>
            </a:r>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01" y="0"/>
            <a:ext cx="5486413" cy="3505201"/>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972" y="0"/>
            <a:ext cx="5501028" cy="3542126"/>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01" y="3762531"/>
            <a:ext cx="5503056" cy="3095469"/>
          </a:xfrm>
          <a:prstGeom prst="rect">
            <a:avLst/>
          </a:prstGeom>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943" y="3762531"/>
            <a:ext cx="5503056" cy="3095469"/>
          </a:xfrm>
          <a:prstGeom prst="rect">
            <a:avLst/>
          </a:prstGeom>
        </p:spPr>
      </p:pic>
    </p:spTree>
    <p:extLst>
      <p:ext uri="{BB962C8B-B14F-4D97-AF65-F5344CB8AC3E}">
        <p14:creationId xmlns:p14="http://schemas.microsoft.com/office/powerpoint/2010/main" val="1691794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学生体験内容−④交流体験</a:t>
            </a:r>
            <a:endParaRPr kumimoji="1" lang="ja-JP" altLang="en-US"/>
          </a:p>
        </p:txBody>
      </p:sp>
      <p:sp>
        <p:nvSpPr>
          <p:cNvPr id="3" name="正方形/長方形 2"/>
          <p:cNvSpPr/>
          <p:nvPr/>
        </p:nvSpPr>
        <p:spPr>
          <a:xfrm>
            <a:off x="4721902" y="1765810"/>
            <a:ext cx="7470098" cy="4462760"/>
          </a:xfrm>
          <a:prstGeom prst="rect">
            <a:avLst/>
          </a:prstGeom>
        </p:spPr>
        <p:txBody>
          <a:bodyPr wrap="square">
            <a:spAutoFit/>
          </a:bodyPr>
          <a:lstStyle/>
          <a:p>
            <a:r>
              <a:rPr lang="ja-JP" altLang="en-US" sz="3200"/>
              <a:t>「人とのふれあい」が体験プログラムのベースです。子どもたちと受入住民双方がかけがえのない心に残る温かい交流ができるよう</a:t>
            </a:r>
            <a:r>
              <a:rPr lang="ja-JP" altLang="en-US" sz="3200" smtClean="0"/>
              <a:t>支援。</a:t>
            </a:r>
            <a:endParaRPr lang="en-US" altLang="ja-JP" sz="3200" dirty="0" smtClean="0"/>
          </a:p>
          <a:p>
            <a:endParaRPr lang="ja-JP" altLang="en-US" sz="3200"/>
          </a:p>
          <a:p>
            <a:pPr marL="457200" indent="-457200">
              <a:buFont typeface="Arial" charset="0"/>
              <a:buChar char="•"/>
            </a:pPr>
            <a:r>
              <a:rPr lang="ja-JP" altLang="en-US" sz="3200"/>
              <a:t>家庭内の交流・地元の子供たちとの交流</a:t>
            </a:r>
          </a:p>
          <a:p>
            <a:pPr marL="457200" indent="-457200">
              <a:buFont typeface="Arial" charset="0"/>
              <a:buChar char="•"/>
            </a:pPr>
            <a:r>
              <a:rPr lang="ja-JP" altLang="en-US" sz="3200"/>
              <a:t>郷土行事（お祭り）への参加</a:t>
            </a:r>
          </a:p>
          <a:p>
            <a:endParaRPr lang="ja-JP" altLang="en-US" sz="2800" b="0" i="0" u="none" strike="noStrike">
              <a:solidFill>
                <a:srgbClr val="595857"/>
              </a:solidFill>
              <a:effectLst/>
              <a:latin typeface="Helvetica Neue" charset="0"/>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2" y="3786731"/>
            <a:ext cx="4542020" cy="3023282"/>
          </a:xfrm>
          <a:prstGeom prst="rect">
            <a:avLst/>
          </a:prstGeom>
        </p:spPr>
      </p:pic>
    </p:spTree>
    <p:extLst>
      <p:ext uri="{BB962C8B-B14F-4D97-AF65-F5344CB8AC3E}">
        <p14:creationId xmlns:p14="http://schemas.microsoft.com/office/powerpoint/2010/main" val="593246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92925" y="599604"/>
            <a:ext cx="8911687" cy="674558"/>
          </a:xfrm>
        </p:spPr>
        <p:txBody>
          <a:bodyPr/>
          <a:lstStyle/>
          <a:p>
            <a:r>
              <a:rPr kumimoji="1" lang="ja-JP" altLang="en-US" b="1" dirty="0" smtClean="0"/>
              <a:t>受入体制整備経過</a:t>
            </a:r>
            <a:endParaRPr kumimoji="1" lang="ja-JP" altLang="en-US" b="1" dirty="0"/>
          </a:p>
        </p:txBody>
      </p:sp>
      <p:sp>
        <p:nvSpPr>
          <p:cNvPr id="7" name="コンテンツ プレースホルダー 11"/>
          <p:cNvSpPr txBox="1">
            <a:spLocks/>
          </p:cNvSpPr>
          <p:nvPr/>
        </p:nvSpPr>
        <p:spPr>
          <a:xfrm>
            <a:off x="959370" y="1439056"/>
            <a:ext cx="11232629" cy="488679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400" dirty="0" smtClean="0">
                <a:latin typeface="+mn-ea"/>
                <a:cs typeface="HGPGothicE" charset="-128"/>
              </a:rPr>
              <a:t>生活・宿泊体験できる民家等宿泊先の確保　</a:t>
            </a:r>
            <a:r>
              <a:rPr lang="ja-JP" altLang="en-US" sz="2000" dirty="0" smtClean="0">
                <a:latin typeface="+mn-ea"/>
                <a:cs typeface="HGPGothicE" charset="-128"/>
              </a:rPr>
              <a:t>⇦</a:t>
            </a:r>
            <a:r>
              <a:rPr lang="en-US" altLang="ja-JP" sz="2000" dirty="0" smtClean="0">
                <a:latin typeface="+mn-ea"/>
                <a:cs typeface="HGPGothicE" charset="-128"/>
              </a:rPr>
              <a:t>H24</a:t>
            </a:r>
            <a:r>
              <a:rPr lang="ja-JP" altLang="en-US" dirty="0" smtClean="0">
                <a:latin typeface="+mn-ea"/>
                <a:cs typeface="HGPGothicE" charset="-128"/>
              </a:rPr>
              <a:t>食と地域の交流促進対策交付金で、「受入手引」作成</a:t>
            </a:r>
            <a:endParaRPr lang="en-US" altLang="ja-JP" sz="2000" dirty="0" smtClean="0">
              <a:latin typeface="+mn-ea"/>
              <a:cs typeface="HGPGothicE" charset="-128"/>
            </a:endParaRPr>
          </a:p>
          <a:p>
            <a:r>
              <a:rPr lang="ja-JP" altLang="en-US" sz="2400" dirty="0" smtClean="0">
                <a:latin typeface="+mn-ea"/>
                <a:cs typeface="HGPGothicE" charset="-128"/>
              </a:rPr>
              <a:t>児童・生徒向けの体験</a:t>
            </a:r>
            <a:r>
              <a:rPr lang="ja-JP" altLang="en-US" sz="2400" dirty="0">
                <a:latin typeface="+mn-ea"/>
                <a:cs typeface="HGPGothicE" charset="-128"/>
              </a:rPr>
              <a:t>プログラム確保　</a:t>
            </a:r>
            <a:r>
              <a:rPr lang="ja-JP" altLang="en-US" dirty="0" smtClean="0">
                <a:latin typeface="+mn-ea"/>
                <a:cs typeface="HGPGothicE" charset="-128"/>
              </a:rPr>
              <a:t>⇦</a:t>
            </a:r>
            <a:r>
              <a:rPr lang="en-US" altLang="ja-JP" dirty="0" smtClean="0">
                <a:latin typeface="+mn-ea"/>
                <a:cs typeface="HGPGothicE" charset="-128"/>
              </a:rPr>
              <a:t>H25</a:t>
            </a:r>
            <a:r>
              <a:rPr lang="ja-JP" altLang="en-US" dirty="0" smtClean="0">
                <a:latin typeface="+mn-ea"/>
                <a:cs typeface="HGPGothicE" charset="-128"/>
              </a:rPr>
              <a:t>食</a:t>
            </a:r>
            <a:r>
              <a:rPr lang="ja-JP" altLang="en-US" dirty="0">
                <a:latin typeface="+mn-ea"/>
                <a:cs typeface="HGPGothicE" charset="-128"/>
              </a:rPr>
              <a:t>と地域の交流促進対策交付</a:t>
            </a:r>
            <a:r>
              <a:rPr lang="ja-JP" altLang="en-US" dirty="0" smtClean="0">
                <a:latin typeface="+mn-ea"/>
                <a:cs typeface="HGPGothicE" charset="-128"/>
              </a:rPr>
              <a:t>金で、特色ある体験プログラムを開発</a:t>
            </a:r>
            <a:endParaRPr lang="en-US" altLang="ja-JP" dirty="0" smtClean="0">
              <a:latin typeface="+mn-ea"/>
              <a:cs typeface="HGPGothicE" charset="-128"/>
            </a:endParaRPr>
          </a:p>
          <a:p>
            <a:r>
              <a:rPr lang="ja-JP" altLang="en-US" sz="2400" dirty="0" smtClean="0">
                <a:latin typeface="+mn-ea"/>
                <a:cs typeface="HGPGothicE" charset="-128"/>
              </a:rPr>
              <a:t>体験指導者の確保</a:t>
            </a:r>
            <a:r>
              <a:rPr lang="ja-JP" altLang="en-US" sz="2400" dirty="0">
                <a:latin typeface="+mn-ea"/>
                <a:cs typeface="HGPGothicE" charset="-128"/>
              </a:rPr>
              <a:t>　</a:t>
            </a:r>
            <a:r>
              <a:rPr lang="ja-JP" altLang="en-US" dirty="0" smtClean="0">
                <a:latin typeface="+mn-ea"/>
                <a:cs typeface="HGPGothicE" charset="-128"/>
              </a:rPr>
              <a:t>⇦</a:t>
            </a:r>
            <a:r>
              <a:rPr lang="en-US" altLang="ja-JP" dirty="0" smtClean="0">
                <a:latin typeface="+mn-ea"/>
                <a:cs typeface="HGPGothicE" charset="-128"/>
              </a:rPr>
              <a:t>H25</a:t>
            </a:r>
            <a:r>
              <a:rPr lang="ja-JP" altLang="en-US" dirty="0" smtClean="0">
                <a:latin typeface="+mn-ea"/>
                <a:cs typeface="HGPGothicE" charset="-128"/>
              </a:rPr>
              <a:t>食</a:t>
            </a:r>
            <a:r>
              <a:rPr lang="ja-JP" altLang="en-US" dirty="0">
                <a:latin typeface="+mn-ea"/>
                <a:cs typeface="HGPGothicE" charset="-128"/>
              </a:rPr>
              <a:t>と地域の交流促進対策交付金</a:t>
            </a:r>
            <a:r>
              <a:rPr lang="ja-JP" altLang="en-US" dirty="0" smtClean="0">
                <a:latin typeface="+mn-ea"/>
                <a:cs typeface="HGPGothicE" charset="-128"/>
              </a:rPr>
              <a:t>で、人材育成講座</a:t>
            </a:r>
            <a:endParaRPr lang="en-US" altLang="ja-JP" dirty="0" smtClean="0">
              <a:latin typeface="+mn-ea"/>
              <a:cs typeface="HGPGothicE" charset="-128"/>
            </a:endParaRPr>
          </a:p>
          <a:p>
            <a:r>
              <a:rPr lang="ja-JP" altLang="en-US" sz="2400" dirty="0" smtClean="0">
                <a:latin typeface="+mn-ea"/>
                <a:cs typeface="HGPGothicE" charset="-128"/>
              </a:rPr>
              <a:t>安全管理体制</a:t>
            </a:r>
            <a:r>
              <a:rPr lang="ja-JP" altLang="en-US" sz="2400" dirty="0">
                <a:latin typeface="+mn-ea"/>
                <a:cs typeface="HGPGothicE" charset="-128"/>
              </a:rPr>
              <a:t>の確保　</a:t>
            </a:r>
            <a:r>
              <a:rPr lang="ja-JP" altLang="en-US" dirty="0" smtClean="0">
                <a:latin typeface="+mn-ea"/>
                <a:cs typeface="HGPGothicE" charset="-128"/>
              </a:rPr>
              <a:t>⇦</a:t>
            </a:r>
            <a:r>
              <a:rPr lang="en-US" altLang="ja-JP" dirty="0" smtClean="0">
                <a:latin typeface="+mn-ea"/>
                <a:cs typeface="HGPGothicE" charset="-128"/>
              </a:rPr>
              <a:t>H24</a:t>
            </a:r>
            <a:r>
              <a:rPr lang="ja-JP" altLang="en-US" dirty="0" smtClean="0">
                <a:latin typeface="+mn-ea"/>
                <a:cs typeface="HGPGothicE" charset="-128"/>
              </a:rPr>
              <a:t>食</a:t>
            </a:r>
            <a:r>
              <a:rPr lang="ja-JP" altLang="en-US" dirty="0">
                <a:latin typeface="+mn-ea"/>
                <a:cs typeface="HGPGothicE" charset="-128"/>
              </a:rPr>
              <a:t>と地域の交流促進対策交付金</a:t>
            </a:r>
            <a:r>
              <a:rPr lang="ja-JP" altLang="en-US" dirty="0" smtClean="0">
                <a:latin typeface="+mn-ea"/>
                <a:cs typeface="HGPGothicE" charset="-128"/>
              </a:rPr>
              <a:t>で、リスクマネージメント研修参加と「安全管理マニュアル」作成</a:t>
            </a:r>
            <a:endParaRPr lang="en-US" altLang="ja-JP" dirty="0" smtClean="0">
              <a:latin typeface="+mn-ea"/>
              <a:cs typeface="HGPGothicE" charset="-128"/>
            </a:endParaRPr>
          </a:p>
          <a:p>
            <a:r>
              <a:rPr lang="ja-JP" altLang="en-US" sz="2400" dirty="0" smtClean="0">
                <a:latin typeface="+mn-ea"/>
                <a:cs typeface="HGPGothicE" charset="-128"/>
              </a:rPr>
              <a:t>食品衛生等の衛生管理体制の確保</a:t>
            </a:r>
            <a:r>
              <a:rPr lang="ja-JP" altLang="en-US" sz="2400" dirty="0">
                <a:latin typeface="+mn-ea"/>
                <a:cs typeface="HGPGothicE" charset="-128"/>
              </a:rPr>
              <a:t>　</a:t>
            </a:r>
            <a:r>
              <a:rPr lang="ja-JP" altLang="en-US" dirty="0" smtClean="0">
                <a:latin typeface="+mn-ea"/>
                <a:cs typeface="HGPGothicE" charset="-128"/>
              </a:rPr>
              <a:t>⇦県保健所・町産業観光課と連携し、年１回の検便と食品衛生講習会受講の義務付け</a:t>
            </a:r>
            <a:endParaRPr lang="en-US" altLang="ja-JP" dirty="0" smtClean="0">
              <a:latin typeface="+mn-ea"/>
              <a:cs typeface="HGPGothicE" charset="-128"/>
            </a:endParaRPr>
          </a:p>
          <a:p>
            <a:r>
              <a:rPr lang="ja-JP" altLang="en-US" sz="2400" dirty="0" smtClean="0">
                <a:latin typeface="+mn-ea"/>
                <a:cs typeface="HGPGothicE" charset="-128"/>
              </a:rPr>
              <a:t>地域ぐるみの緊急時の連絡体制の確保</a:t>
            </a:r>
            <a:r>
              <a:rPr lang="ja-JP" altLang="en-US" sz="2400" dirty="0">
                <a:latin typeface="+mn-ea"/>
                <a:cs typeface="HGPGothicE" charset="-128"/>
              </a:rPr>
              <a:t>　</a:t>
            </a:r>
            <a:r>
              <a:rPr lang="ja-JP" altLang="en-US" dirty="0" smtClean="0">
                <a:latin typeface="+mn-ea"/>
                <a:cs typeface="HGPGothicE" charset="-128"/>
              </a:rPr>
              <a:t>⇦消防、警察へ受入計画書を提出し協力体制構築</a:t>
            </a:r>
            <a:endParaRPr lang="en-US" altLang="ja-JP" dirty="0" smtClean="0">
              <a:latin typeface="+mn-ea"/>
              <a:cs typeface="HGPGothicE" charset="-128"/>
            </a:endParaRPr>
          </a:p>
          <a:p>
            <a:r>
              <a:rPr lang="ja-JP" altLang="en-US" sz="2400" dirty="0" smtClean="0">
                <a:latin typeface="+mn-ea"/>
                <a:cs typeface="HGPGothicE" charset="-128"/>
              </a:rPr>
              <a:t>受入関係者の損害保険へ</a:t>
            </a:r>
            <a:r>
              <a:rPr lang="ja-JP" altLang="en-US" sz="2400" dirty="0">
                <a:latin typeface="+mn-ea"/>
                <a:cs typeface="HGPGothicE" charset="-128"/>
              </a:rPr>
              <a:t>の</a:t>
            </a:r>
            <a:r>
              <a:rPr lang="ja-JP" altLang="en-US" sz="2400" dirty="0" smtClean="0">
                <a:latin typeface="+mn-ea"/>
                <a:cs typeface="HGPGothicE" charset="-128"/>
              </a:rPr>
              <a:t>加入</a:t>
            </a:r>
            <a:endParaRPr lang="en-US" altLang="ja-JP" sz="2400" dirty="0" smtClean="0">
              <a:latin typeface="+mn-ea"/>
              <a:cs typeface="HGPGothicE" charset="-128"/>
            </a:endParaRPr>
          </a:p>
          <a:p>
            <a:r>
              <a:rPr lang="ja-JP" altLang="en-US" sz="2400" dirty="0" smtClean="0">
                <a:latin typeface="+mn-ea"/>
                <a:cs typeface="HGPGothicE" charset="-128"/>
              </a:rPr>
              <a:t>体制強化と受入家庭拡大</a:t>
            </a:r>
            <a:r>
              <a:rPr lang="ja-JP" altLang="en-US" sz="2400" dirty="0">
                <a:latin typeface="+mn-ea"/>
                <a:cs typeface="HGPGothicE" charset="-128"/>
              </a:rPr>
              <a:t>　</a:t>
            </a:r>
            <a:r>
              <a:rPr lang="ja-JP" altLang="en-US" dirty="0" smtClean="0">
                <a:latin typeface="+mn-ea"/>
                <a:cs typeface="HGPGothicE" charset="-128"/>
              </a:rPr>
              <a:t>⇦</a:t>
            </a:r>
            <a:r>
              <a:rPr lang="en-US" altLang="ja-JP" dirty="0" smtClean="0">
                <a:latin typeface="+mn-ea"/>
                <a:cs typeface="HGPGothicE" charset="-128"/>
              </a:rPr>
              <a:t>H29,H30</a:t>
            </a:r>
            <a:r>
              <a:rPr lang="ja-JP" altLang="en-US" dirty="0" smtClean="0">
                <a:latin typeface="+mn-ea"/>
                <a:cs typeface="HGPGothicE" charset="-128"/>
              </a:rPr>
              <a:t>農山漁村</a:t>
            </a:r>
            <a:r>
              <a:rPr lang="ja-JP" altLang="en-US" sz="2000" dirty="0" smtClean="0">
                <a:latin typeface="+mn-ea"/>
                <a:cs typeface="HGPGothicE" charset="-128"/>
              </a:rPr>
              <a:t>振興交付金（農泊推進対策）の活用</a:t>
            </a:r>
            <a:endParaRPr lang="en-US" altLang="ja-JP" sz="2400" dirty="0" smtClean="0">
              <a:latin typeface="+mn-ea"/>
              <a:cs typeface="HGPGothicE" charset="-128"/>
            </a:endParaRPr>
          </a:p>
        </p:txBody>
      </p:sp>
    </p:spTree>
    <p:extLst>
      <p:ext uri="{BB962C8B-B14F-4D97-AF65-F5344CB8AC3E}">
        <p14:creationId xmlns:p14="http://schemas.microsoft.com/office/powerpoint/2010/main" val="2813260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特徴</a:t>
            </a:r>
            <a:endParaRPr kumimoji="1" lang="ja-JP" altLang="en-US"/>
          </a:p>
        </p:txBody>
      </p:sp>
      <p:sp>
        <p:nvSpPr>
          <p:cNvPr id="12" name="コンテンツ プレースホルダー 11"/>
          <p:cNvSpPr>
            <a:spLocks noGrp="1"/>
          </p:cNvSpPr>
          <p:nvPr>
            <p:ph idx="1"/>
          </p:nvPr>
        </p:nvSpPr>
        <p:spPr>
          <a:xfrm>
            <a:off x="1454045" y="1169233"/>
            <a:ext cx="10538085" cy="5688767"/>
          </a:xfrm>
        </p:spPr>
        <p:txBody>
          <a:bodyPr>
            <a:normAutofit fontScale="92500" lnSpcReduction="10000"/>
          </a:bodyPr>
          <a:lstStyle/>
          <a:p>
            <a:r>
              <a:rPr lang="en-US" altLang="ja-JP" sz="3200" dirty="0" smtClean="0"/>
              <a:t>100</a:t>
            </a:r>
            <a:r>
              <a:rPr lang="ja-JP" altLang="en-US" sz="3200" smtClean="0"/>
              <a:t>軒以上ある旅館・民宿・ペンションから</a:t>
            </a:r>
            <a:r>
              <a:rPr lang="en-US" altLang="ja-JP" sz="3200" dirty="0" smtClean="0"/>
              <a:t>42</a:t>
            </a:r>
            <a:r>
              <a:rPr lang="ja-JP" altLang="en-US" sz="3200" smtClean="0"/>
              <a:t>軒が参加し、既存宿泊施設と共存。農業と観光が一緒に取り組む。</a:t>
            </a:r>
            <a:endParaRPr lang="en-US" altLang="ja-JP" sz="3200" dirty="0" smtClean="0"/>
          </a:p>
          <a:p>
            <a:r>
              <a:rPr lang="ja-JP" altLang="en-US" sz="3200" smtClean="0"/>
              <a:t>農林漁業体験だけでなく、</a:t>
            </a:r>
            <a:r>
              <a:rPr lang="ja-JP" altLang="en-US" sz="3200" b="1" smtClean="0"/>
              <a:t>田舎の生活体験</a:t>
            </a:r>
            <a:r>
              <a:rPr lang="ja-JP" altLang="en-US" sz="3200" smtClean="0"/>
              <a:t>も重視</a:t>
            </a:r>
            <a:endParaRPr lang="en-US" altLang="ja-JP" sz="3200" dirty="0" smtClean="0"/>
          </a:p>
          <a:p>
            <a:pPr lvl="1"/>
            <a:r>
              <a:rPr lang="ja-JP" altLang="ja-JP" sz="3000"/>
              <a:t>伝統工芸の信州打刃物の鍛冶屋、野尻湖畔の民宿、豊かな森の</a:t>
            </a:r>
            <a:r>
              <a:rPr lang="ja-JP" altLang="ja-JP" sz="3000" smtClean="0"/>
              <a:t>ペンシ</a:t>
            </a:r>
            <a:r>
              <a:rPr lang="ja-JP" altLang="ja-JP" sz="3200" smtClean="0"/>
              <a:t>ョン</a:t>
            </a:r>
            <a:r>
              <a:rPr lang="ja-JP" altLang="ja-JP" sz="3200"/>
              <a:t>での客室メイクアップ</a:t>
            </a:r>
            <a:r>
              <a:rPr lang="ja-JP" altLang="ja-JP" sz="3200" smtClean="0"/>
              <a:t>など</a:t>
            </a:r>
            <a:r>
              <a:rPr lang="ja-JP" altLang="en-US" sz="3200" smtClean="0"/>
              <a:t>多彩</a:t>
            </a:r>
            <a:endParaRPr lang="en-US" altLang="ja-JP" sz="3200" dirty="0"/>
          </a:p>
          <a:p>
            <a:pPr>
              <a:lnSpc>
                <a:spcPct val="110000"/>
              </a:lnSpc>
            </a:pPr>
            <a:r>
              <a:rPr lang="ja-JP" altLang="ja-JP" sz="3200"/>
              <a:t>自然体験活動と農山村生活体験を組み合わせた体験プログラム </a:t>
            </a:r>
            <a:endParaRPr lang="en-US" altLang="ja-JP" sz="3200" dirty="0" smtClean="0"/>
          </a:p>
          <a:p>
            <a:pPr lvl="1">
              <a:lnSpc>
                <a:spcPct val="110000"/>
              </a:lnSpc>
            </a:pPr>
            <a:r>
              <a:rPr lang="ja-JP" altLang="ja-JP" sz="3200"/>
              <a:t>森林セラピー基地信濃町の</a:t>
            </a:r>
            <a:r>
              <a:rPr lang="ja-JP" altLang="ja-JP" sz="3200" b="1"/>
              <a:t>森林ﾒﾃﾞｨｶﾙﾄﾚｰﾅｰ</a:t>
            </a:r>
            <a:r>
              <a:rPr lang="ja-JP" altLang="ja-JP" sz="3200"/>
              <a:t>が案内する森林セラピーロード</a:t>
            </a:r>
            <a:r>
              <a:rPr lang="ja-JP" altLang="ja-JP" sz="3200" smtClean="0"/>
              <a:t>散策</a:t>
            </a:r>
            <a:endParaRPr lang="en-US" altLang="ja-JP" sz="3200" dirty="0" smtClean="0"/>
          </a:p>
          <a:p>
            <a:pPr>
              <a:lnSpc>
                <a:spcPct val="110000"/>
              </a:lnSpc>
            </a:pPr>
            <a:r>
              <a:rPr lang="ja-JP" altLang="en-US" sz="3400" smtClean="0"/>
              <a:t>全ての家庭から病院まで</a:t>
            </a:r>
            <a:r>
              <a:rPr lang="en-US" altLang="ja-JP" sz="3400" dirty="0" smtClean="0"/>
              <a:t>20</a:t>
            </a:r>
            <a:r>
              <a:rPr lang="ja-JP" altLang="en-US" sz="3400" smtClean="0"/>
              <a:t>分以内のコンパクトなエリア</a:t>
            </a:r>
            <a:r>
              <a:rPr lang="ja-JP" altLang="ja-JP" sz="3400" smtClean="0"/>
              <a:t> </a:t>
            </a:r>
            <a:endParaRPr lang="en-US" altLang="ja-JP" sz="3400" dirty="0" smtClean="0"/>
          </a:p>
          <a:p>
            <a:pPr>
              <a:lnSpc>
                <a:spcPct val="110000"/>
              </a:lnSpc>
            </a:pPr>
            <a:r>
              <a:rPr lang="ja-JP" altLang="en-US" sz="3400" smtClean="0"/>
              <a:t>近隣市町村の受入団体との連携</a:t>
            </a:r>
            <a:endParaRPr lang="en-US" altLang="ja-JP" sz="3400" dirty="0" smtClean="0"/>
          </a:p>
          <a:p>
            <a:endParaRPr kumimoji="1" lang="ja-JP" altLang="en-US" sz="2800"/>
          </a:p>
        </p:txBody>
      </p:sp>
    </p:spTree>
    <p:extLst>
      <p:ext uri="{BB962C8B-B14F-4D97-AF65-F5344CB8AC3E}">
        <p14:creationId xmlns:p14="http://schemas.microsoft.com/office/powerpoint/2010/main" val="988566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宣伝・営業活動</a:t>
            </a:r>
            <a:endParaRPr kumimoji="1" lang="ja-JP" altLang="en-US"/>
          </a:p>
        </p:txBody>
      </p:sp>
      <p:sp>
        <p:nvSpPr>
          <p:cNvPr id="12" name="コンテンツ プレースホルダー 11"/>
          <p:cNvSpPr>
            <a:spLocks noGrp="1"/>
          </p:cNvSpPr>
          <p:nvPr>
            <p:ph idx="1"/>
          </p:nvPr>
        </p:nvSpPr>
        <p:spPr>
          <a:xfrm>
            <a:off x="1454045" y="1439056"/>
            <a:ext cx="10538085" cy="5418944"/>
          </a:xfrm>
        </p:spPr>
        <p:txBody>
          <a:bodyPr>
            <a:normAutofit/>
          </a:bodyPr>
          <a:lstStyle/>
          <a:p>
            <a:endParaRPr lang="en-US" altLang="ja-JP" sz="3200" dirty="0" smtClean="0"/>
          </a:p>
          <a:p>
            <a:endParaRPr kumimoji="1" lang="ja-JP" altLang="en-US" sz="2800"/>
          </a:p>
        </p:txBody>
      </p:sp>
      <p:sp>
        <p:nvSpPr>
          <p:cNvPr id="7" name="コンテンツ プレースホルダー 11"/>
          <p:cNvSpPr txBox="1">
            <a:spLocks/>
          </p:cNvSpPr>
          <p:nvPr/>
        </p:nvSpPr>
        <p:spPr>
          <a:xfrm>
            <a:off x="1783830" y="1439056"/>
            <a:ext cx="9967208" cy="482683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3200" smtClean="0"/>
              <a:t>ホテル等の</a:t>
            </a:r>
            <a:r>
              <a:rPr lang="ja-JP" altLang="ja-JP" sz="3200" smtClean="0"/>
              <a:t>民間</a:t>
            </a:r>
            <a:r>
              <a:rPr lang="ja-JP" altLang="en-US" sz="3200" smtClean="0"/>
              <a:t>大型</a:t>
            </a:r>
            <a:r>
              <a:rPr lang="ja-JP" altLang="ja-JP" sz="3200" smtClean="0"/>
              <a:t>宿泊</a:t>
            </a:r>
            <a:r>
              <a:rPr lang="ja-JP" altLang="ja-JP" sz="3200"/>
              <a:t>施設が</a:t>
            </a:r>
            <a:r>
              <a:rPr lang="ja-JP" altLang="ja-JP" sz="3200" smtClean="0"/>
              <a:t>、ノウハウ</a:t>
            </a:r>
            <a:r>
              <a:rPr lang="ja-JP" altLang="ja-JP" sz="3200"/>
              <a:t>や営業力を活かし</a:t>
            </a:r>
            <a:r>
              <a:rPr lang="ja-JP" altLang="ja-JP" sz="3200" smtClean="0"/>
              <a:t>、旅行</a:t>
            </a:r>
            <a:r>
              <a:rPr lang="ja-JP" altLang="ja-JP" sz="3200"/>
              <a:t>代理店</a:t>
            </a:r>
            <a:r>
              <a:rPr lang="ja-JP" altLang="ja-JP" sz="3200" smtClean="0"/>
              <a:t>を通じ</a:t>
            </a:r>
            <a:r>
              <a:rPr lang="ja-JP" altLang="en-US" sz="3200" smtClean="0"/>
              <a:t>て</a:t>
            </a:r>
            <a:r>
              <a:rPr lang="ja-JP" altLang="ja-JP" sz="3200" smtClean="0"/>
              <a:t>宣伝</a:t>
            </a:r>
            <a:r>
              <a:rPr lang="ja-JP" altLang="ja-JP" sz="3200"/>
              <a:t>・営業</a:t>
            </a:r>
            <a:r>
              <a:rPr lang="ja-JP" altLang="ja-JP" sz="3200" smtClean="0"/>
              <a:t>活動</a:t>
            </a:r>
            <a:endParaRPr lang="en-US" altLang="ja-JP" sz="3200" dirty="0" smtClean="0"/>
          </a:p>
          <a:p>
            <a:pPr marL="0" indent="0">
              <a:buNone/>
            </a:pPr>
            <a:endParaRPr lang="en-US" altLang="ja-JP" sz="3200" dirty="0" smtClean="0">
              <a:latin typeface="+mn-ea"/>
              <a:cs typeface="HGPGothicE" charset="-128"/>
            </a:endParaRPr>
          </a:p>
          <a:p>
            <a:r>
              <a:rPr lang="ja-JP" altLang="en-US" sz="3200">
                <a:latin typeface="+mn-ea"/>
                <a:cs typeface="HGPGothicE" charset="-128"/>
              </a:rPr>
              <a:t>継続性が</a:t>
            </a:r>
            <a:r>
              <a:rPr lang="ja-JP" altLang="en-US" sz="3200" smtClean="0">
                <a:latin typeface="+mn-ea"/>
                <a:cs typeface="HGPGothicE" charset="-128"/>
              </a:rPr>
              <a:t>高い私立学校は、先生とのつながりを深め、</a:t>
            </a:r>
            <a:endParaRPr lang="en-US" altLang="ja-JP" sz="3200" dirty="0" smtClean="0">
              <a:latin typeface="+mn-ea"/>
              <a:cs typeface="HGPGothicE" charset="-128"/>
            </a:endParaRPr>
          </a:p>
          <a:p>
            <a:pPr marL="0" indent="0">
              <a:buNone/>
            </a:pPr>
            <a:endParaRPr lang="en-US" altLang="ja-JP" sz="3200" dirty="0" smtClean="0">
              <a:latin typeface="+mn-ea"/>
              <a:cs typeface="HGPGothicE" charset="-128"/>
            </a:endParaRPr>
          </a:p>
          <a:p>
            <a:pPr marL="457200" indent="-457200"/>
            <a:r>
              <a:rPr lang="ja-JP" altLang="en-US" sz="3200" smtClean="0">
                <a:latin typeface="+mn-ea"/>
                <a:cs typeface="HGPGothicE" charset="-128"/>
              </a:rPr>
              <a:t>公立学校は旅行代理店の営業力に期待</a:t>
            </a:r>
            <a:endParaRPr lang="en-US" altLang="ja-JP" sz="3400" dirty="0" smtClean="0">
              <a:latin typeface="+mn-ea"/>
              <a:cs typeface="HGPGothicE" charset="-128"/>
            </a:endParaRPr>
          </a:p>
        </p:txBody>
      </p:sp>
    </p:spTree>
    <p:extLst>
      <p:ext uri="{BB962C8B-B14F-4D97-AF65-F5344CB8AC3E}">
        <p14:creationId xmlns:p14="http://schemas.microsoft.com/office/powerpoint/2010/main" val="421265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地元の受け入れ効果</a:t>
            </a:r>
            <a:endParaRPr kumimoji="1" lang="ja-JP" altLang="en-US"/>
          </a:p>
        </p:txBody>
      </p:sp>
      <p:sp>
        <p:nvSpPr>
          <p:cNvPr id="12" name="コンテンツ プレースホルダー 11"/>
          <p:cNvSpPr>
            <a:spLocks noGrp="1"/>
          </p:cNvSpPr>
          <p:nvPr>
            <p:ph idx="1"/>
          </p:nvPr>
        </p:nvSpPr>
        <p:spPr>
          <a:xfrm>
            <a:off x="1454045" y="1439056"/>
            <a:ext cx="10538085" cy="5418944"/>
          </a:xfrm>
        </p:spPr>
        <p:txBody>
          <a:bodyPr>
            <a:normAutofit/>
          </a:bodyPr>
          <a:lstStyle/>
          <a:p>
            <a:endParaRPr lang="en-US" altLang="ja-JP" sz="3200" dirty="0" smtClean="0"/>
          </a:p>
          <a:p>
            <a:endParaRPr kumimoji="1" lang="ja-JP" altLang="en-US" sz="2800"/>
          </a:p>
        </p:txBody>
      </p:sp>
      <p:sp>
        <p:nvSpPr>
          <p:cNvPr id="7" name="コンテンツ プレースホルダー 11"/>
          <p:cNvSpPr txBox="1">
            <a:spLocks/>
          </p:cNvSpPr>
          <p:nvPr/>
        </p:nvSpPr>
        <p:spPr>
          <a:xfrm>
            <a:off x="1214203" y="1439056"/>
            <a:ext cx="10536835" cy="317791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endParaRPr lang="en-US" altLang="ja-JP" sz="3200" dirty="0" smtClean="0">
              <a:latin typeface="+mn-ea"/>
              <a:cs typeface="HGPGothicE" charset="-128"/>
            </a:endParaRPr>
          </a:p>
        </p:txBody>
      </p:sp>
      <p:sp>
        <p:nvSpPr>
          <p:cNvPr id="5" name="コンテンツ プレースホルダー 11"/>
          <p:cNvSpPr txBox="1">
            <a:spLocks/>
          </p:cNvSpPr>
          <p:nvPr/>
        </p:nvSpPr>
        <p:spPr>
          <a:xfrm>
            <a:off x="1366603" y="1591456"/>
            <a:ext cx="10536835" cy="480934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3200" smtClean="0">
                <a:latin typeface="+mn-ea"/>
                <a:cs typeface="HGPGothicE" charset="-128"/>
              </a:rPr>
              <a:t>受け入れ</a:t>
            </a:r>
            <a:r>
              <a:rPr lang="ja-JP" altLang="en-US" sz="3200">
                <a:latin typeface="+mn-ea"/>
                <a:cs typeface="HGPGothicE" charset="-128"/>
              </a:rPr>
              <a:t>を</a:t>
            </a:r>
            <a:r>
              <a:rPr lang="ja-JP" altLang="en-US" sz="3200" smtClean="0">
                <a:latin typeface="+mn-ea"/>
                <a:cs typeface="HGPGothicE" charset="-128"/>
              </a:rPr>
              <a:t>通して、会員間での交流が深まった</a:t>
            </a:r>
            <a:endParaRPr lang="en-US" altLang="ja-JP" sz="3200" dirty="0" smtClean="0">
              <a:latin typeface="+mn-ea"/>
              <a:cs typeface="HGPGothicE" charset="-128"/>
            </a:endParaRPr>
          </a:p>
          <a:p>
            <a:r>
              <a:rPr lang="ja-JP" altLang="en-US" sz="3200" smtClean="0">
                <a:latin typeface="+mn-ea"/>
                <a:cs typeface="HGPGothicE" charset="-128"/>
              </a:rPr>
              <a:t>特に、受け入れ</a:t>
            </a:r>
            <a:r>
              <a:rPr lang="ja-JP" altLang="en-US" sz="3200">
                <a:latin typeface="+mn-ea"/>
                <a:cs typeface="HGPGothicE" charset="-128"/>
              </a:rPr>
              <a:t>を通して、在郷者と移住者間の交流が生まれた</a:t>
            </a:r>
            <a:endParaRPr lang="en-US" altLang="ja-JP" sz="3200" dirty="0">
              <a:latin typeface="+mn-ea"/>
              <a:cs typeface="HGPGothicE" charset="-128"/>
            </a:endParaRPr>
          </a:p>
          <a:p>
            <a:pPr marL="0" indent="0">
              <a:buNone/>
            </a:pPr>
            <a:endParaRPr lang="en-US" altLang="ja-JP" sz="3200" dirty="0" smtClean="0">
              <a:latin typeface="+mn-ea"/>
              <a:cs typeface="HGPGothicE" charset="-128"/>
            </a:endParaRPr>
          </a:p>
          <a:p>
            <a:r>
              <a:rPr lang="ja-JP" altLang="en-US" sz="3200" smtClean="0">
                <a:latin typeface="+mn-ea"/>
                <a:cs typeface="HGPGothicE" charset="-128"/>
              </a:rPr>
              <a:t>子供達との交流を楽しみ、生活にハリを感じている</a:t>
            </a:r>
            <a:endParaRPr lang="en-US" altLang="ja-JP" sz="3200" dirty="0" smtClean="0">
              <a:latin typeface="+mn-ea"/>
              <a:cs typeface="HGPGothicE" charset="-128"/>
            </a:endParaRPr>
          </a:p>
          <a:p>
            <a:r>
              <a:rPr lang="ja-JP" altLang="en-US" sz="3200" smtClean="0">
                <a:latin typeface="+mn-ea"/>
                <a:cs typeface="HGPGothicE" charset="-128"/>
              </a:rPr>
              <a:t>改めて自分の地域の魅力に気付いた</a:t>
            </a:r>
            <a:endParaRPr lang="en-US" altLang="ja-JP" sz="3200" dirty="0" smtClean="0">
              <a:latin typeface="+mn-ea"/>
              <a:cs typeface="HGPGothicE" charset="-128"/>
            </a:endParaRPr>
          </a:p>
          <a:p>
            <a:pPr marL="0" indent="0">
              <a:buNone/>
            </a:pPr>
            <a:endParaRPr lang="en-US" altLang="ja-JP" sz="3200" dirty="0" smtClean="0">
              <a:latin typeface="+mn-ea"/>
              <a:cs typeface="HGPGothicE" charset="-128"/>
            </a:endParaRPr>
          </a:p>
          <a:p>
            <a:r>
              <a:rPr lang="ja-JP" altLang="en-US" sz="3200" smtClean="0">
                <a:latin typeface="+mn-ea"/>
                <a:cs typeface="HGPGothicE" charset="-128"/>
              </a:rPr>
              <a:t>受け入れ家庭の収入が増えた</a:t>
            </a:r>
            <a:endParaRPr lang="en-US" altLang="ja-JP" sz="3200" dirty="0">
              <a:latin typeface="+mn-ea"/>
              <a:cs typeface="HGPGothicE" charset="-128"/>
            </a:endParaRPr>
          </a:p>
        </p:txBody>
      </p:sp>
    </p:spTree>
    <p:extLst>
      <p:ext uri="{BB962C8B-B14F-4D97-AF65-F5344CB8AC3E}">
        <p14:creationId xmlns:p14="http://schemas.microsoft.com/office/powerpoint/2010/main" val="2096445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78899" y="654090"/>
            <a:ext cx="9825714" cy="607965"/>
          </a:xfrm>
        </p:spPr>
        <p:txBody>
          <a:bodyPr>
            <a:noAutofit/>
          </a:bodyPr>
          <a:lstStyle/>
          <a:p>
            <a:r>
              <a:rPr kumimoji="1" lang="ja-JP" altLang="en-US" smtClean="0"/>
              <a:t>信濃町の概要</a:t>
            </a:r>
            <a:r>
              <a:rPr kumimoji="1" lang="en-US" altLang="ja-JP" dirty="0" smtClean="0"/>
              <a:t>-</a:t>
            </a:r>
            <a:r>
              <a:rPr kumimoji="1" lang="ja-JP" altLang="en-US" smtClean="0"/>
              <a:t>①</a:t>
            </a:r>
            <a:r>
              <a:rPr kumimoji="1" lang="en-US" altLang="ja-JP" dirty="0" smtClean="0"/>
              <a:t/>
            </a:r>
            <a:br>
              <a:rPr kumimoji="1" lang="en-US" altLang="ja-JP" dirty="0" smtClean="0"/>
            </a:br>
            <a:endParaRPr kumimoji="1" lang="ja-JP" altLang="en-US"/>
          </a:p>
        </p:txBody>
      </p:sp>
      <p:sp>
        <p:nvSpPr>
          <p:cNvPr id="3" name="コンテンツ プレースホルダー 2"/>
          <p:cNvSpPr>
            <a:spLocks noGrp="1"/>
          </p:cNvSpPr>
          <p:nvPr>
            <p:ph idx="1"/>
          </p:nvPr>
        </p:nvSpPr>
        <p:spPr>
          <a:xfrm>
            <a:off x="1678898" y="1262055"/>
            <a:ext cx="10513102" cy="714531"/>
          </a:xfrm>
        </p:spPr>
        <p:txBody>
          <a:bodyPr>
            <a:normAutofit fontScale="25000" lnSpcReduction="20000"/>
          </a:bodyPr>
          <a:lstStyle/>
          <a:p>
            <a:r>
              <a:rPr kumimoji="1" lang="ja-JP" altLang="en-US" sz="12800" smtClean="0">
                <a:latin typeface="HGPGothicE" charset="-128"/>
                <a:ea typeface="HGPGothicE" charset="-128"/>
                <a:cs typeface="HGPGothicE" charset="-128"/>
              </a:rPr>
              <a:t>水が育む緑の郷</a:t>
            </a:r>
            <a:r>
              <a:rPr kumimoji="1" lang="ja-JP" altLang="en-US" sz="9000" smtClean="0">
                <a:latin typeface="HGPGothicE" charset="-128"/>
                <a:ea typeface="HGPGothicE" charset="-128"/>
                <a:cs typeface="HGPGothicE" charset="-128"/>
              </a:rPr>
              <a:t>　</a:t>
            </a:r>
            <a:r>
              <a:rPr kumimoji="1" lang="ja-JP" altLang="en-US" sz="8000" smtClean="0">
                <a:latin typeface="HGPGothicE" charset="-128"/>
                <a:ea typeface="HGPGothicE" charset="-128"/>
                <a:cs typeface="HGPGothicE" charset="-128"/>
              </a:rPr>
              <a:t>：</a:t>
            </a:r>
            <a:r>
              <a:rPr kumimoji="1" lang="ja-JP" altLang="en-US" sz="3800" smtClean="0">
                <a:latin typeface="HGPGothicE" charset="-128"/>
                <a:ea typeface="HGPGothicE" charset="-128"/>
                <a:cs typeface="HGPGothicE" charset="-128"/>
              </a:rPr>
              <a:t>　</a:t>
            </a:r>
            <a:r>
              <a:rPr lang="ja-JP" altLang="en-US" sz="9600" b="1" smtClean="0">
                <a:latin typeface="HGPGothicE" charset="-128"/>
                <a:ea typeface="HGPGothicE" charset="-128"/>
                <a:cs typeface="HGPGothicE" charset="-128"/>
              </a:rPr>
              <a:t>信州</a:t>
            </a:r>
            <a:r>
              <a:rPr lang="ja-JP" altLang="en-US" sz="9600" b="1">
                <a:latin typeface="HGPGothicE" charset="-128"/>
                <a:ea typeface="HGPGothicE" charset="-128"/>
                <a:cs typeface="HGPGothicE" charset="-128"/>
              </a:rPr>
              <a:t>最北端に位置する信濃町は、水と緑が豊かな郷</a:t>
            </a:r>
          </a:p>
          <a:p>
            <a:endParaRPr kumimoji="1" lang="ja-JP" altLang="en-US" sz="3200"/>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05" y="2063614"/>
            <a:ext cx="3542495" cy="2362222"/>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662" y="2067755"/>
            <a:ext cx="3534362" cy="2358081"/>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1503" y="2063614"/>
            <a:ext cx="3540568" cy="2362222"/>
          </a:xfrm>
          <a:prstGeom prst="rect">
            <a:avLst/>
          </a:prstGeom>
        </p:spPr>
      </p:pic>
      <p:sp>
        <p:nvSpPr>
          <p:cNvPr id="13" name="テキスト ボックス 12"/>
          <p:cNvSpPr txBox="1"/>
          <p:nvPr/>
        </p:nvSpPr>
        <p:spPr>
          <a:xfrm>
            <a:off x="1064305" y="4513238"/>
            <a:ext cx="3542495" cy="1200329"/>
          </a:xfrm>
          <a:prstGeom prst="rect">
            <a:avLst/>
          </a:prstGeom>
          <a:noFill/>
        </p:spPr>
        <p:txBody>
          <a:bodyPr wrap="square" rtlCol="0">
            <a:spAutoFit/>
          </a:bodyPr>
          <a:lstStyle/>
          <a:p>
            <a:r>
              <a:rPr kumimoji="1" lang="ja-JP" altLang="en-US" sz="2400" smtClean="0"/>
              <a:t>野尻湖、黒姫山、斑尾山</a:t>
            </a:r>
            <a:endParaRPr kumimoji="1" lang="en-US" altLang="ja-JP" sz="2400" dirty="0" smtClean="0"/>
          </a:p>
          <a:p>
            <a:r>
              <a:rPr kumimoji="1" lang="ja-JP" altLang="en-US" sz="2400" smtClean="0"/>
              <a:t>国立公園</a:t>
            </a:r>
            <a:r>
              <a:rPr kumimoji="1" lang="en-US" altLang="ja-JP" sz="2400" dirty="0" smtClean="0"/>
              <a:t>_</a:t>
            </a:r>
            <a:r>
              <a:rPr kumimoji="1" lang="ja-JP" altLang="en-US" sz="2400" smtClean="0"/>
              <a:t>妙高戸隠信越連山</a:t>
            </a:r>
            <a:endParaRPr kumimoji="1" lang="ja-JP" altLang="en-US" sz="2400"/>
          </a:p>
        </p:txBody>
      </p:sp>
      <p:sp>
        <p:nvSpPr>
          <p:cNvPr id="14" name="テキスト ボックス 13"/>
          <p:cNvSpPr txBox="1"/>
          <p:nvPr/>
        </p:nvSpPr>
        <p:spPr>
          <a:xfrm>
            <a:off x="5594271" y="4575224"/>
            <a:ext cx="1620957" cy="523220"/>
          </a:xfrm>
          <a:prstGeom prst="rect">
            <a:avLst/>
          </a:prstGeom>
          <a:noFill/>
        </p:spPr>
        <p:txBody>
          <a:bodyPr wrap="none" rtlCol="0">
            <a:spAutoFit/>
          </a:bodyPr>
          <a:lstStyle/>
          <a:p>
            <a:r>
              <a:rPr kumimoji="1" lang="ja-JP" altLang="en-US" sz="2800" smtClean="0"/>
              <a:t>黒姫高原</a:t>
            </a:r>
            <a:endParaRPr kumimoji="1" lang="ja-JP" altLang="en-US" sz="2800"/>
          </a:p>
        </p:txBody>
      </p:sp>
      <p:sp>
        <p:nvSpPr>
          <p:cNvPr id="15" name="テキスト ボックス 14"/>
          <p:cNvSpPr txBox="1"/>
          <p:nvPr/>
        </p:nvSpPr>
        <p:spPr>
          <a:xfrm>
            <a:off x="9305324" y="4575224"/>
            <a:ext cx="1620957" cy="523220"/>
          </a:xfrm>
          <a:prstGeom prst="rect">
            <a:avLst/>
          </a:prstGeom>
          <a:noFill/>
        </p:spPr>
        <p:txBody>
          <a:bodyPr wrap="none" rtlCol="0">
            <a:spAutoFit/>
          </a:bodyPr>
          <a:lstStyle/>
          <a:p>
            <a:r>
              <a:rPr kumimoji="1" lang="ja-JP" altLang="en-US" sz="2800" smtClean="0"/>
              <a:t>癒しの森</a:t>
            </a:r>
            <a:endParaRPr kumimoji="1" lang="ja-JP" altLang="en-US" sz="2800"/>
          </a:p>
        </p:txBody>
      </p:sp>
    </p:spTree>
    <p:extLst>
      <p:ext uri="{BB962C8B-B14F-4D97-AF65-F5344CB8AC3E}">
        <p14:creationId xmlns:p14="http://schemas.microsoft.com/office/powerpoint/2010/main" val="428363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課題：事務局体制の強化</a:t>
            </a:r>
            <a:endParaRPr kumimoji="1" lang="ja-JP" altLang="en-US"/>
          </a:p>
        </p:txBody>
      </p:sp>
      <p:sp>
        <p:nvSpPr>
          <p:cNvPr id="12" name="コンテンツ プレースホルダー 11"/>
          <p:cNvSpPr>
            <a:spLocks noGrp="1"/>
          </p:cNvSpPr>
          <p:nvPr>
            <p:ph idx="1"/>
          </p:nvPr>
        </p:nvSpPr>
        <p:spPr>
          <a:xfrm>
            <a:off x="1454045" y="1439056"/>
            <a:ext cx="10538085" cy="3627619"/>
          </a:xfrm>
        </p:spPr>
        <p:txBody>
          <a:bodyPr>
            <a:normAutofit/>
          </a:bodyPr>
          <a:lstStyle/>
          <a:p>
            <a:endParaRPr lang="en-US" altLang="ja-JP" sz="3200" dirty="0" smtClean="0"/>
          </a:p>
          <a:p>
            <a:endParaRPr kumimoji="1" lang="ja-JP" altLang="en-US" sz="2800"/>
          </a:p>
        </p:txBody>
      </p:sp>
      <p:sp>
        <p:nvSpPr>
          <p:cNvPr id="7" name="コンテンツ プレースホルダー 11"/>
          <p:cNvSpPr txBox="1">
            <a:spLocks/>
          </p:cNvSpPr>
          <p:nvPr/>
        </p:nvSpPr>
        <p:spPr>
          <a:xfrm>
            <a:off x="1214203" y="1439056"/>
            <a:ext cx="10536835" cy="317791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endParaRPr lang="en-US" altLang="ja-JP" sz="3200" dirty="0" smtClean="0">
              <a:latin typeface="+mn-ea"/>
              <a:cs typeface="HGPGothicE" charset="-128"/>
            </a:endParaRPr>
          </a:p>
        </p:txBody>
      </p:sp>
      <p:sp>
        <p:nvSpPr>
          <p:cNvPr id="5" name="コンテンツ プレースホルダー 11"/>
          <p:cNvSpPr txBox="1">
            <a:spLocks/>
          </p:cNvSpPr>
          <p:nvPr/>
        </p:nvSpPr>
        <p:spPr>
          <a:xfrm>
            <a:off x="1366603" y="1591456"/>
            <a:ext cx="10825397" cy="317791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3200" smtClean="0">
                <a:latin typeface="+mn-ea"/>
                <a:cs typeface="HGPGothicE" charset="-128"/>
              </a:rPr>
              <a:t>営業力やコーディネート力のある人材育成が急務</a:t>
            </a:r>
            <a:endParaRPr lang="en-US" altLang="ja-JP" sz="3200" dirty="0" smtClean="0">
              <a:latin typeface="+mn-ea"/>
              <a:cs typeface="HGPGothicE" charset="-128"/>
            </a:endParaRPr>
          </a:p>
          <a:p>
            <a:r>
              <a:rPr lang="ja-JP" altLang="en-US" sz="3200" smtClean="0">
                <a:latin typeface="+mn-ea"/>
                <a:cs typeface="HGPGothicE" charset="-128"/>
              </a:rPr>
              <a:t>外部から有能な職員を迎え入れる財源がない。公設民営でここまで来たが、町も出資して一般社団法人化したので、地域として知恵を出して、体制強化を図りたい。</a:t>
            </a:r>
            <a:endParaRPr lang="en-US" altLang="ja-JP" sz="3200" dirty="0" smtClean="0">
              <a:latin typeface="+mn-ea"/>
              <a:cs typeface="HGPGothicE" charset="-128"/>
            </a:endParaRPr>
          </a:p>
        </p:txBody>
      </p:sp>
      <p:sp>
        <p:nvSpPr>
          <p:cNvPr id="3" name="テキスト ボックス 2"/>
          <p:cNvSpPr txBox="1"/>
          <p:nvPr/>
        </p:nvSpPr>
        <p:spPr>
          <a:xfrm>
            <a:off x="3147934" y="4272197"/>
            <a:ext cx="8731878" cy="1384995"/>
          </a:xfrm>
          <a:prstGeom prst="rect">
            <a:avLst/>
          </a:prstGeom>
          <a:noFill/>
        </p:spPr>
        <p:txBody>
          <a:bodyPr wrap="none" rtlCol="0">
            <a:spAutoFit/>
          </a:bodyPr>
          <a:lstStyle/>
          <a:p>
            <a:pPr marL="285750" indent="-285750">
              <a:buFont typeface="Arial" charset="0"/>
              <a:buChar char="•"/>
            </a:pPr>
            <a:r>
              <a:rPr kumimoji="1" lang="ja-JP" altLang="en-US" sz="2800" dirty="0" smtClean="0"/>
              <a:t>学生受け入れ以外の一般客受け入れによる収益確保</a:t>
            </a:r>
            <a:endParaRPr kumimoji="1" lang="en-US" altLang="ja-JP" sz="2800" dirty="0" smtClean="0"/>
          </a:p>
          <a:p>
            <a:pPr marL="285750" indent="-285750">
              <a:buFont typeface="Arial" charset="0"/>
              <a:buChar char="•"/>
            </a:pPr>
            <a:r>
              <a:rPr kumimoji="1" lang="ja-JP" altLang="en-US" sz="2800" dirty="0" smtClean="0"/>
              <a:t>一般社団法人の事業分野拡大による収益確保</a:t>
            </a:r>
            <a:endParaRPr kumimoji="1" lang="en-US" altLang="ja-JP" sz="2800" dirty="0" smtClean="0"/>
          </a:p>
          <a:p>
            <a:pPr marL="285750" indent="-285750">
              <a:buFont typeface="Arial" charset="0"/>
              <a:buChar char="•"/>
            </a:pPr>
            <a:r>
              <a:rPr kumimoji="1" lang="ja-JP" altLang="en-US" sz="2800" dirty="0" smtClean="0"/>
              <a:t>事務局業務</a:t>
            </a:r>
            <a:r>
              <a:rPr kumimoji="1" lang="ja-JP" altLang="en-US" sz="2800" dirty="0" smtClean="0"/>
              <a:t>支援</a:t>
            </a:r>
            <a:r>
              <a:rPr kumimoji="1" lang="ja-JP" altLang="en-US" sz="2800" dirty="0" smtClean="0"/>
              <a:t>の人材と財源確保</a:t>
            </a:r>
            <a:endParaRPr kumimoji="1" lang="en-US" altLang="ja-JP" sz="2800" dirty="0" smtClean="0"/>
          </a:p>
        </p:txBody>
      </p:sp>
    </p:spTree>
    <p:extLst>
      <p:ext uri="{BB962C8B-B14F-4D97-AF65-F5344CB8AC3E}">
        <p14:creationId xmlns:p14="http://schemas.microsoft.com/office/powerpoint/2010/main" val="3821626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課題：受け入れ家庭の高齢化対応</a:t>
            </a:r>
            <a:endParaRPr kumimoji="1" lang="ja-JP" altLang="en-US"/>
          </a:p>
        </p:txBody>
      </p:sp>
      <p:sp>
        <p:nvSpPr>
          <p:cNvPr id="12" name="コンテンツ プレースホルダー 11"/>
          <p:cNvSpPr>
            <a:spLocks noGrp="1"/>
          </p:cNvSpPr>
          <p:nvPr>
            <p:ph idx="1"/>
          </p:nvPr>
        </p:nvSpPr>
        <p:spPr>
          <a:xfrm>
            <a:off x="1454045" y="1439056"/>
            <a:ext cx="10538085" cy="3627619"/>
          </a:xfrm>
        </p:spPr>
        <p:txBody>
          <a:bodyPr>
            <a:normAutofit/>
          </a:bodyPr>
          <a:lstStyle/>
          <a:p>
            <a:endParaRPr lang="en-US" altLang="ja-JP" sz="3200" dirty="0" smtClean="0"/>
          </a:p>
          <a:p>
            <a:endParaRPr kumimoji="1" lang="ja-JP" altLang="en-US" sz="2800"/>
          </a:p>
        </p:txBody>
      </p:sp>
      <p:sp>
        <p:nvSpPr>
          <p:cNvPr id="7" name="コンテンツ プレースホルダー 11"/>
          <p:cNvSpPr txBox="1">
            <a:spLocks/>
          </p:cNvSpPr>
          <p:nvPr/>
        </p:nvSpPr>
        <p:spPr>
          <a:xfrm>
            <a:off x="1214203" y="1439056"/>
            <a:ext cx="10536835" cy="317791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endParaRPr lang="en-US" altLang="ja-JP" sz="3200" dirty="0" smtClean="0">
              <a:latin typeface="+mn-ea"/>
              <a:cs typeface="HGPGothicE" charset="-128"/>
            </a:endParaRPr>
          </a:p>
        </p:txBody>
      </p:sp>
      <p:sp>
        <p:nvSpPr>
          <p:cNvPr id="5" name="コンテンツ プレースホルダー 11"/>
          <p:cNvSpPr txBox="1">
            <a:spLocks/>
          </p:cNvSpPr>
          <p:nvPr/>
        </p:nvSpPr>
        <p:spPr>
          <a:xfrm>
            <a:off x="1366603" y="1591455"/>
            <a:ext cx="10825397" cy="467443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r>
              <a:rPr lang="ja-JP" altLang="en-US" sz="3200" smtClean="0">
                <a:latin typeface="+mn-ea"/>
                <a:cs typeface="HGPGothicE" charset="-128"/>
              </a:rPr>
              <a:t>当初立ち上げ時に参加してくれた家庭が高齢化で退会</a:t>
            </a:r>
            <a:endParaRPr lang="en-US" altLang="ja-JP" sz="3200" dirty="0" smtClean="0">
              <a:latin typeface="+mn-ea"/>
              <a:cs typeface="HGPGothicE" charset="-128"/>
            </a:endParaRPr>
          </a:p>
          <a:p>
            <a:pPr marL="0" indent="0">
              <a:buNone/>
            </a:pPr>
            <a:endParaRPr lang="en-US" altLang="ja-JP" sz="3200" dirty="0" smtClean="0">
              <a:latin typeface="+mn-ea"/>
              <a:cs typeface="HGPGothicE" charset="-128"/>
            </a:endParaRPr>
          </a:p>
          <a:p>
            <a:r>
              <a:rPr lang="ja-JP" altLang="en-US" sz="3200" smtClean="0">
                <a:latin typeface="+mn-ea"/>
                <a:cs typeface="HGPGothicE" charset="-128"/>
              </a:rPr>
              <a:t>次の受け入れ可能世代である６０代への推進</a:t>
            </a:r>
            <a:endParaRPr lang="en-US" altLang="ja-JP" sz="3200" dirty="0" smtClean="0">
              <a:latin typeface="+mn-ea"/>
              <a:cs typeface="HGPGothicE" charset="-128"/>
            </a:endParaRPr>
          </a:p>
          <a:p>
            <a:r>
              <a:rPr lang="ja-JP" altLang="en-US" sz="3200" smtClean="0">
                <a:latin typeface="+mn-ea"/>
                <a:cs typeface="HGPGothicE" charset="-128"/>
              </a:rPr>
              <a:t>広報により活動内容を知ってもらい、賛同してもらう</a:t>
            </a:r>
            <a:endParaRPr lang="en-US" altLang="ja-JP" sz="3200" dirty="0">
              <a:latin typeface="+mn-ea"/>
              <a:cs typeface="HGPGothicE" charset="-128"/>
            </a:endParaRPr>
          </a:p>
          <a:p>
            <a:pPr marL="0" indent="0">
              <a:buNone/>
            </a:pPr>
            <a:endParaRPr lang="en-US" altLang="ja-JP" sz="3200" dirty="0" smtClean="0">
              <a:latin typeface="+mn-ea"/>
              <a:cs typeface="HGPGothicE" charset="-128"/>
            </a:endParaRPr>
          </a:p>
          <a:p>
            <a:r>
              <a:rPr lang="ja-JP" altLang="en-US" sz="3200" smtClean="0">
                <a:latin typeface="+mn-ea"/>
                <a:cs typeface="HGPGothicE" charset="-128"/>
              </a:rPr>
              <a:t>脱ボランティア！　</a:t>
            </a:r>
            <a:endParaRPr lang="en-US" altLang="ja-JP" sz="3200" dirty="0" smtClean="0">
              <a:latin typeface="+mn-ea"/>
              <a:cs typeface="HGPGothicE" charset="-128"/>
            </a:endParaRPr>
          </a:p>
          <a:p>
            <a:r>
              <a:rPr lang="ja-JP" altLang="en-US" sz="3200" smtClean="0">
                <a:latin typeface="+mn-ea"/>
                <a:cs typeface="HGPGothicE" charset="-128"/>
              </a:rPr>
              <a:t>町の活性化への一助をアピール</a:t>
            </a:r>
            <a:endParaRPr lang="en-US" altLang="ja-JP" sz="3200" dirty="0" smtClean="0">
              <a:latin typeface="+mn-ea"/>
              <a:cs typeface="HGPGothicE" charset="-128"/>
            </a:endParaRPr>
          </a:p>
          <a:p>
            <a:r>
              <a:rPr lang="ja-JP" altLang="en-US" sz="3200" smtClean="0">
                <a:latin typeface="+mn-ea"/>
                <a:cs typeface="HGPGothicE" charset="-128"/>
              </a:rPr>
              <a:t>最後は、活動に参加してくれる個人への還元　</a:t>
            </a:r>
            <a:endParaRPr lang="en-US" altLang="ja-JP" sz="3200" dirty="0" smtClean="0">
              <a:latin typeface="+mn-ea"/>
              <a:cs typeface="HGPGothicE" charset="-128"/>
            </a:endParaRPr>
          </a:p>
        </p:txBody>
      </p:sp>
    </p:spTree>
    <p:extLst>
      <p:ext uri="{BB962C8B-B14F-4D97-AF65-F5344CB8AC3E}">
        <p14:creationId xmlns:p14="http://schemas.microsoft.com/office/powerpoint/2010/main" val="512573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一般社団法人化の狙い</a:t>
            </a:r>
            <a:endParaRPr kumimoji="1" lang="ja-JP" altLang="en-US"/>
          </a:p>
        </p:txBody>
      </p:sp>
      <p:sp>
        <p:nvSpPr>
          <p:cNvPr id="12" name="コンテンツ プレースホルダー 11"/>
          <p:cNvSpPr>
            <a:spLocks noGrp="1"/>
          </p:cNvSpPr>
          <p:nvPr>
            <p:ph idx="1"/>
          </p:nvPr>
        </p:nvSpPr>
        <p:spPr>
          <a:xfrm>
            <a:off x="1454045" y="1439056"/>
            <a:ext cx="10538085" cy="3627619"/>
          </a:xfrm>
        </p:spPr>
        <p:txBody>
          <a:bodyPr>
            <a:normAutofit/>
          </a:bodyPr>
          <a:lstStyle/>
          <a:p>
            <a:endParaRPr lang="en-US" altLang="ja-JP" sz="3200" dirty="0" smtClean="0"/>
          </a:p>
          <a:p>
            <a:endParaRPr kumimoji="1" lang="ja-JP" altLang="en-US" sz="2800"/>
          </a:p>
        </p:txBody>
      </p:sp>
      <p:sp>
        <p:nvSpPr>
          <p:cNvPr id="7" name="コンテンツ プレースホルダー 11"/>
          <p:cNvSpPr txBox="1">
            <a:spLocks/>
          </p:cNvSpPr>
          <p:nvPr/>
        </p:nvSpPr>
        <p:spPr>
          <a:xfrm>
            <a:off x="1214203" y="1439056"/>
            <a:ext cx="10536835" cy="317791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endParaRPr lang="en-US" altLang="ja-JP" sz="3200" dirty="0" smtClean="0">
              <a:latin typeface="+mn-ea"/>
              <a:cs typeface="HGPGothicE" charset="-128"/>
            </a:endParaRPr>
          </a:p>
        </p:txBody>
      </p:sp>
      <p:sp>
        <p:nvSpPr>
          <p:cNvPr id="5" name="コンテンツ プレースホルダー 11"/>
          <p:cNvSpPr txBox="1">
            <a:spLocks/>
          </p:cNvSpPr>
          <p:nvPr/>
        </p:nvSpPr>
        <p:spPr>
          <a:xfrm>
            <a:off x="1366603" y="1439056"/>
            <a:ext cx="10825397" cy="5418944"/>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3200" dirty="0"/>
              <a:t>子ども達を対象として信濃町での教育旅行ホームステイを推進している「</a:t>
            </a:r>
            <a:r>
              <a:rPr lang="ja-JP" altLang="en-US" sz="3200" b="1" dirty="0"/>
              <a:t>信濃町農山村生活体験受入の会</a:t>
            </a:r>
            <a:r>
              <a:rPr lang="ja-JP" altLang="en-US" sz="3200" dirty="0"/>
              <a:t>」と、一般客も対象として信濃町での農泊体験を推進している「</a:t>
            </a:r>
            <a:r>
              <a:rPr lang="ja-JP" altLang="en-US" sz="3200" b="1" dirty="0"/>
              <a:t>信濃町農山村活性化推進協議会</a:t>
            </a:r>
            <a:r>
              <a:rPr lang="ja-JP" altLang="en-US" sz="3200" dirty="0"/>
              <a:t>」がひとつになって、一般社団</a:t>
            </a:r>
            <a:r>
              <a:rPr lang="ja-JP" altLang="en-US" sz="3200" dirty="0" smtClean="0"/>
              <a:t>法人</a:t>
            </a:r>
            <a:r>
              <a:rPr lang="en-US" altLang="ja-JP" sz="3200" dirty="0" smtClean="0"/>
              <a:t>Farmstay</a:t>
            </a:r>
            <a:r>
              <a:rPr lang="ja-JP" altLang="en-US" sz="3200" dirty="0" smtClean="0"/>
              <a:t>しなの　を設立</a:t>
            </a:r>
            <a:r>
              <a:rPr lang="ja-JP" altLang="en-US" sz="3200" dirty="0" smtClean="0">
                <a:latin typeface="+mn-ea"/>
                <a:cs typeface="HGPGothicE" charset="-128"/>
              </a:rPr>
              <a:t>。</a:t>
            </a:r>
            <a:endParaRPr lang="en-US" altLang="ja-JP" sz="3200" dirty="0" smtClean="0">
              <a:latin typeface="+mn-ea"/>
              <a:cs typeface="HGPGothicE" charset="-128"/>
            </a:endParaRPr>
          </a:p>
          <a:p>
            <a:r>
              <a:rPr lang="ja-JP" altLang="en-US" sz="3200" dirty="0"/>
              <a:t>信濃町にある豊かな自然や農林商工業・生活文化等の生業、さらにはこの地で暮らす人々の本来の姿を知ってもらい、受入家庭の生き様や誇りを体験者である子ども達に伝える人間教育を目指して</a:t>
            </a:r>
            <a:r>
              <a:rPr lang="ja-JP" altLang="en-US" sz="3200" b="1" dirty="0"/>
              <a:t>教育旅行ホームステイに</a:t>
            </a:r>
            <a:r>
              <a:rPr lang="ja-JP" altLang="en-US" sz="3200" b="1" dirty="0" smtClean="0"/>
              <a:t>取り組む</a:t>
            </a:r>
            <a:r>
              <a:rPr lang="ja-JP" altLang="en-US" sz="3200" dirty="0" smtClean="0"/>
              <a:t>。</a:t>
            </a:r>
            <a:endParaRPr lang="en-US" altLang="ja-JP" sz="3200" dirty="0" smtClean="0"/>
          </a:p>
          <a:p>
            <a:r>
              <a:rPr lang="ja-JP" altLang="en-US" sz="3200" dirty="0"/>
              <a:t>また、信濃町への農泊による訪問者増加を図るべく、地域農業者と商工観光業者が協力しながら</a:t>
            </a:r>
            <a:r>
              <a:rPr lang="ja-JP" altLang="en-US" sz="3200" b="1" dirty="0"/>
              <a:t>都市と農山村地域間交流</a:t>
            </a:r>
            <a:r>
              <a:rPr lang="ja-JP" altLang="en-US" sz="3200" dirty="0"/>
              <a:t>や地域外からの誘客のための普及啓発活動と、加えて信濃町への移住、定住促進活動も行い、</a:t>
            </a:r>
            <a:r>
              <a:rPr lang="ja-JP" altLang="en-US" sz="3200" b="1" dirty="0"/>
              <a:t>農泊を観光ビジネスとして自立的に活動できる体制</a:t>
            </a:r>
            <a:r>
              <a:rPr lang="ja-JP" altLang="en-US" sz="3200" dirty="0"/>
              <a:t>を構築し、</a:t>
            </a:r>
            <a:r>
              <a:rPr lang="ja-JP" altLang="en-US" sz="3200" b="1" dirty="0"/>
              <a:t>農山村の所得向上につながる事業の実現</a:t>
            </a:r>
            <a:r>
              <a:rPr lang="ja-JP" altLang="en-US" sz="3200" dirty="0"/>
              <a:t>を</a:t>
            </a:r>
            <a:r>
              <a:rPr lang="ja-JP" altLang="en-US" sz="3200" dirty="0" smtClean="0"/>
              <a:t>目指す。</a:t>
            </a:r>
            <a:endParaRPr lang="en-US" altLang="ja-JP" sz="3200" dirty="0" smtClean="0"/>
          </a:p>
          <a:p>
            <a:endParaRPr lang="en-US" altLang="ja-JP" sz="3200" dirty="0" smtClean="0">
              <a:latin typeface="+mn-ea"/>
              <a:cs typeface="HGPGothicE" charset="-128"/>
            </a:endParaRPr>
          </a:p>
        </p:txBody>
      </p:sp>
    </p:spTree>
    <p:extLst>
      <p:ext uri="{BB962C8B-B14F-4D97-AF65-F5344CB8AC3E}">
        <p14:creationId xmlns:p14="http://schemas.microsoft.com/office/powerpoint/2010/main" val="4113946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smtClean="0"/>
              <a:t>一般社団法人の定款で定めた事業内容</a:t>
            </a:r>
            <a:endParaRPr kumimoji="1" lang="ja-JP" altLang="en-US" b="1"/>
          </a:p>
        </p:txBody>
      </p:sp>
      <p:sp>
        <p:nvSpPr>
          <p:cNvPr id="3" name="コンテンツ プレースホルダー 2"/>
          <p:cNvSpPr>
            <a:spLocks noGrp="1"/>
          </p:cNvSpPr>
          <p:nvPr>
            <p:ph idx="1"/>
          </p:nvPr>
        </p:nvSpPr>
        <p:spPr>
          <a:xfrm>
            <a:off x="1319135" y="1469035"/>
            <a:ext cx="10872866" cy="5201587"/>
          </a:xfrm>
        </p:spPr>
        <p:txBody>
          <a:bodyPr>
            <a:normAutofit fontScale="40000" lnSpcReduction="20000"/>
          </a:bodyPr>
          <a:lstStyle/>
          <a:p>
            <a:pPr marL="0" indent="0">
              <a:buNone/>
            </a:pPr>
            <a:r>
              <a:rPr lang="ja-JP" altLang="en-US" sz="5000"/>
              <a:t>当法人は、信濃町を活性化することを目的とし、その目的に資するため次の事業を行います</a:t>
            </a:r>
            <a:r>
              <a:rPr lang="ja-JP" altLang="en-US" sz="5000" smtClean="0"/>
              <a:t>。</a:t>
            </a:r>
            <a:endParaRPr lang="en-US" altLang="ja-JP" sz="5000" dirty="0" smtClean="0"/>
          </a:p>
          <a:p>
            <a:pPr marL="0" indent="0">
              <a:buNone/>
            </a:pPr>
            <a:endParaRPr lang="ja-JP" altLang="en-US" sz="5000"/>
          </a:p>
          <a:p>
            <a:pPr marL="0" indent="0">
              <a:buNone/>
            </a:pPr>
            <a:r>
              <a:rPr lang="ja-JP" altLang="en-US" sz="6000"/>
              <a:t>（１）都市と農山村の地域間交流を促進するための活動</a:t>
            </a:r>
          </a:p>
          <a:p>
            <a:pPr marL="0" indent="0">
              <a:buNone/>
            </a:pPr>
            <a:r>
              <a:rPr lang="ja-JP" altLang="en-US" sz="6000"/>
              <a:t>（２）農家民泊等による来訪者の増加を図る活動</a:t>
            </a:r>
          </a:p>
          <a:p>
            <a:pPr marL="0" indent="0">
              <a:buNone/>
            </a:pPr>
            <a:r>
              <a:rPr lang="ja-JP" altLang="en-US" sz="6000"/>
              <a:t>（３）郷土料理作り、農林漁業作業プログラム、地域の文化・歴史資産活用プログラム</a:t>
            </a:r>
            <a:r>
              <a:rPr lang="ja-JP" altLang="en-US" sz="6000" smtClean="0"/>
              <a:t>、地域</a:t>
            </a:r>
            <a:r>
              <a:rPr lang="ja-JP" altLang="en-US" sz="6000"/>
              <a:t>の健康増進プログラム等の体験による来訪者の増加を図る活動</a:t>
            </a:r>
          </a:p>
          <a:p>
            <a:pPr marL="0" indent="0">
              <a:buNone/>
            </a:pPr>
            <a:r>
              <a:rPr lang="ja-JP" altLang="en-US" sz="6000"/>
              <a:t>（４）農家民泊施設・体験施設等の拡充</a:t>
            </a:r>
          </a:p>
          <a:p>
            <a:pPr marL="0" indent="0">
              <a:buNone/>
            </a:pPr>
            <a:r>
              <a:rPr lang="ja-JP" altLang="en-US" sz="6000"/>
              <a:t>（５）農産物の加工及び販売</a:t>
            </a:r>
          </a:p>
          <a:p>
            <a:pPr marL="0" indent="0">
              <a:buNone/>
            </a:pPr>
            <a:r>
              <a:rPr lang="ja-JP" altLang="en-US" sz="6000"/>
              <a:t>（６）特産品等の研究開発及び販売</a:t>
            </a:r>
          </a:p>
          <a:p>
            <a:pPr marL="0" indent="0">
              <a:buNone/>
            </a:pPr>
            <a:r>
              <a:rPr lang="ja-JP" altLang="en-US" sz="6000"/>
              <a:t>（７）旅行業法に基づく旅行業</a:t>
            </a:r>
          </a:p>
          <a:p>
            <a:pPr marL="0" indent="0">
              <a:buNone/>
            </a:pPr>
            <a:r>
              <a:rPr lang="ja-JP" altLang="en-US" sz="6000"/>
              <a:t>（８）観光、農業その他の産業の振興に関する活動</a:t>
            </a:r>
          </a:p>
          <a:p>
            <a:pPr marL="0" indent="0">
              <a:buNone/>
            </a:pPr>
            <a:r>
              <a:rPr lang="ja-JP" altLang="en-US" sz="6000"/>
              <a:t>（９）その他この法人の目的を達成するために必要な事業</a:t>
            </a:r>
          </a:p>
          <a:p>
            <a:pPr marL="0" indent="0">
              <a:buNone/>
            </a:pPr>
            <a:r>
              <a:rPr lang="ja-JP" altLang="en-US"/>
              <a:t>　</a:t>
            </a:r>
          </a:p>
          <a:p>
            <a:endParaRPr kumimoji="1" lang="ja-JP" altLang="en-US"/>
          </a:p>
        </p:txBody>
      </p:sp>
    </p:spTree>
    <p:extLst>
      <p:ext uri="{BB962C8B-B14F-4D97-AF65-F5344CB8AC3E}">
        <p14:creationId xmlns:p14="http://schemas.microsoft.com/office/powerpoint/2010/main" val="1821641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一般社団法人の今後の</a:t>
            </a:r>
            <a:r>
              <a:rPr kumimoji="1" lang="ja-JP" altLang="en-US" b="1" smtClean="0"/>
              <a:t>事業方針</a:t>
            </a:r>
            <a:endParaRPr kumimoji="1" lang="ja-JP" altLang="en-US" b="1"/>
          </a:p>
        </p:txBody>
      </p:sp>
      <p:sp>
        <p:nvSpPr>
          <p:cNvPr id="3" name="コンテンツ プレースホルダー 2"/>
          <p:cNvSpPr>
            <a:spLocks noGrp="1"/>
          </p:cNvSpPr>
          <p:nvPr>
            <p:ph idx="1"/>
          </p:nvPr>
        </p:nvSpPr>
        <p:spPr>
          <a:xfrm>
            <a:off x="1768839" y="1469035"/>
            <a:ext cx="10193311" cy="5201587"/>
          </a:xfrm>
        </p:spPr>
        <p:txBody>
          <a:bodyPr>
            <a:normAutofit/>
          </a:bodyPr>
          <a:lstStyle/>
          <a:p>
            <a:r>
              <a:rPr lang="ja-JP" altLang="en-US" sz="3200" smtClean="0">
                <a:latin typeface="+mn-ea"/>
              </a:rPr>
              <a:t>教育旅行団体の受入強化</a:t>
            </a:r>
            <a:endParaRPr lang="en-US" altLang="ja-JP" sz="3200" dirty="0" smtClean="0">
              <a:latin typeface="+mn-ea"/>
            </a:endParaRPr>
          </a:p>
          <a:p>
            <a:r>
              <a:rPr lang="ja-JP" altLang="en-US" sz="3200" smtClean="0">
                <a:latin typeface="+mn-ea"/>
              </a:rPr>
              <a:t>一般利用者の開発</a:t>
            </a:r>
            <a:endParaRPr lang="en-US" altLang="ja-JP" sz="3200" dirty="0" smtClean="0">
              <a:latin typeface="+mn-ea"/>
            </a:endParaRPr>
          </a:p>
          <a:p>
            <a:pPr lvl="1"/>
            <a:r>
              <a:rPr lang="ja-JP" altLang="en-US" sz="3000" smtClean="0">
                <a:latin typeface="+mn-ea"/>
              </a:rPr>
              <a:t>個人客（家族、グループ）対象の企画商品開発</a:t>
            </a:r>
            <a:endParaRPr lang="en-US" altLang="ja-JP" sz="3000" dirty="0" smtClean="0">
              <a:latin typeface="+mn-ea"/>
            </a:endParaRPr>
          </a:p>
          <a:p>
            <a:pPr lvl="1"/>
            <a:r>
              <a:rPr lang="ja-JP" altLang="en-US" sz="3000" smtClean="0">
                <a:latin typeface="+mn-ea"/>
              </a:rPr>
              <a:t>一般団体（視察者含む）対象の企画商品開発</a:t>
            </a:r>
            <a:endParaRPr lang="en-US" altLang="ja-JP" sz="3000" dirty="0" smtClean="0">
              <a:latin typeface="+mn-ea"/>
            </a:endParaRPr>
          </a:p>
          <a:p>
            <a:pPr lvl="1"/>
            <a:r>
              <a:rPr lang="ja-JP" altLang="en-US" sz="3000" smtClean="0">
                <a:latin typeface="+mn-ea"/>
              </a:rPr>
              <a:t>インバウンド客対象の企画商品開発</a:t>
            </a:r>
            <a:endParaRPr lang="en-US" altLang="ja-JP" sz="3000" dirty="0" smtClean="0">
              <a:latin typeface="+mn-ea"/>
            </a:endParaRPr>
          </a:p>
          <a:p>
            <a:r>
              <a:rPr lang="ja-JP" altLang="en-US" sz="3200" smtClean="0">
                <a:latin typeface="+mn-ea"/>
              </a:rPr>
              <a:t>六次産業化への展開</a:t>
            </a:r>
            <a:endParaRPr lang="en-US" altLang="ja-JP" sz="3200" dirty="0" smtClean="0">
              <a:latin typeface="+mn-ea"/>
            </a:endParaRPr>
          </a:p>
          <a:p>
            <a:r>
              <a:rPr lang="ja-JP" altLang="en-US" sz="3200" smtClean="0">
                <a:latin typeface="+mn-ea"/>
              </a:rPr>
              <a:t>観光、農業その他の産業の地域振興に関する活動</a:t>
            </a:r>
            <a:r>
              <a:rPr lang="ja-JP" altLang="en-US" sz="3200">
                <a:latin typeface="+mn-ea"/>
              </a:rPr>
              <a:t>　</a:t>
            </a:r>
          </a:p>
          <a:p>
            <a:endParaRPr kumimoji="1" lang="ja-JP" altLang="en-US"/>
          </a:p>
        </p:txBody>
      </p:sp>
    </p:spTree>
    <p:extLst>
      <p:ext uri="{BB962C8B-B14F-4D97-AF65-F5344CB8AC3E}">
        <p14:creationId xmlns:p14="http://schemas.microsoft.com/office/powerpoint/2010/main" val="2728046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92925" y="429240"/>
            <a:ext cx="8911687" cy="1280890"/>
          </a:xfrm>
        </p:spPr>
        <p:txBody>
          <a:bodyPr/>
          <a:lstStyle/>
          <a:p>
            <a:r>
              <a:rPr lang="ja-JP" altLang="en-US" b="1" smtClean="0"/>
              <a:t>一般客の農泊体験内容</a:t>
            </a:r>
            <a:r>
              <a:rPr lang="en-US" altLang="ja-JP" b="1" dirty="0" smtClean="0"/>
              <a:t> -</a:t>
            </a:r>
            <a:r>
              <a:rPr lang="en-US" altLang="ja-JP" sz="3200" b="1" dirty="0"/>
              <a:t> </a:t>
            </a:r>
            <a:r>
              <a:rPr lang="ja-JP" altLang="en-US" sz="3200" b="1" smtClean="0"/>
              <a:t>平成３０年実績</a:t>
            </a:r>
            <a:endParaRPr kumimoji="1" lang="ja-JP" altLang="en-US" sz="320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80" y="1041400"/>
            <a:ext cx="4635500" cy="5816600"/>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233" y="993549"/>
            <a:ext cx="4838700" cy="5638800"/>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704236" y="3298599"/>
            <a:ext cx="4660900" cy="2006600"/>
          </a:xfrm>
          <a:prstGeom prst="rect">
            <a:avLst/>
          </a:prstGeom>
        </p:spPr>
      </p:pic>
      <p:sp>
        <p:nvSpPr>
          <p:cNvPr id="3" name="テキスト ボックス 2"/>
          <p:cNvSpPr txBox="1"/>
          <p:nvPr/>
        </p:nvSpPr>
        <p:spPr>
          <a:xfrm>
            <a:off x="9147742" y="996797"/>
            <a:ext cx="3196709" cy="461665"/>
          </a:xfrm>
          <a:prstGeom prst="rect">
            <a:avLst/>
          </a:prstGeom>
          <a:noFill/>
        </p:spPr>
        <p:txBody>
          <a:bodyPr wrap="none" rtlCol="0">
            <a:spAutoFit/>
          </a:bodyPr>
          <a:lstStyle/>
          <a:p>
            <a:r>
              <a:rPr kumimoji="1" lang="ja-JP" altLang="en-US" sz="2400" smtClean="0">
                <a:solidFill>
                  <a:srgbClr val="FF0000"/>
                </a:solidFill>
              </a:rPr>
              <a:t>「</a:t>
            </a:r>
            <a:r>
              <a:rPr kumimoji="1" lang="en-US" altLang="ja-JP" sz="2400" dirty="0" smtClean="0">
                <a:solidFill>
                  <a:srgbClr val="FF0000"/>
                </a:solidFill>
              </a:rPr>
              <a:t>H30</a:t>
            </a:r>
            <a:r>
              <a:rPr kumimoji="1" lang="ja-JP" altLang="en-US" sz="2400" smtClean="0">
                <a:solidFill>
                  <a:srgbClr val="FF0000"/>
                </a:solidFill>
              </a:rPr>
              <a:t>農泊補助事業」</a:t>
            </a:r>
            <a:endParaRPr kumimoji="1" lang="ja-JP" altLang="en-US" sz="2400">
              <a:solidFill>
                <a:srgbClr val="FF0000"/>
              </a:solidFill>
            </a:endParaRPr>
          </a:p>
        </p:txBody>
      </p:sp>
    </p:spTree>
    <p:extLst>
      <p:ext uri="{BB962C8B-B14F-4D97-AF65-F5344CB8AC3E}">
        <p14:creationId xmlns:p14="http://schemas.microsoft.com/office/powerpoint/2010/main" val="10936045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smtClean="0"/>
              <a:t>一般社団法人</a:t>
            </a:r>
            <a:r>
              <a:rPr lang="ja-JP" altLang="en-US" b="1" smtClean="0"/>
              <a:t>化してどう変わったか</a:t>
            </a:r>
            <a:endParaRPr kumimoji="1" lang="ja-JP" altLang="en-US" b="1"/>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1765556036"/>
              </p:ext>
            </p:extLst>
          </p:nvPr>
        </p:nvGraphicFramePr>
        <p:xfrm>
          <a:off x="299804" y="1229191"/>
          <a:ext cx="11892197" cy="5598157"/>
        </p:xfrm>
        <a:graphic>
          <a:graphicData uri="http://schemas.openxmlformats.org/drawingml/2006/table">
            <a:tbl>
              <a:tblPr firstRow="1" bandRow="1">
                <a:tableStyleId>{5C22544A-7EE6-4342-B048-85BDC9FD1C3A}</a:tableStyleId>
              </a:tblPr>
              <a:tblGrid>
                <a:gridCol w="1963711"/>
                <a:gridCol w="3507698"/>
                <a:gridCol w="3657600"/>
                <a:gridCol w="2763188"/>
              </a:tblGrid>
              <a:tr h="371733">
                <a:tc>
                  <a:txBody>
                    <a:bodyPr/>
                    <a:lstStyle/>
                    <a:p>
                      <a:endParaRPr kumimoji="1" lang="ja-JP" altLang="en-US"/>
                    </a:p>
                  </a:txBody>
                  <a:tcPr/>
                </a:tc>
                <a:tc>
                  <a:txBody>
                    <a:bodyPr/>
                    <a:lstStyle/>
                    <a:p>
                      <a:pPr algn="ctr"/>
                      <a:r>
                        <a:rPr kumimoji="1" lang="ja-JP" altLang="en-US" smtClean="0"/>
                        <a:t>任意団体</a:t>
                      </a:r>
                      <a:endParaRPr kumimoji="1" lang="ja-JP" altLang="en-US"/>
                    </a:p>
                  </a:txBody>
                  <a:tcPr/>
                </a:tc>
                <a:tc>
                  <a:txBody>
                    <a:bodyPr/>
                    <a:lstStyle/>
                    <a:p>
                      <a:pPr algn="ctr"/>
                      <a:r>
                        <a:rPr kumimoji="1" lang="ja-JP" altLang="en-US" smtClean="0"/>
                        <a:t>一般社団法人化</a:t>
                      </a:r>
                      <a:endParaRPr kumimoji="1" lang="ja-JP" altLang="en-US"/>
                    </a:p>
                  </a:txBody>
                  <a:tcPr/>
                </a:tc>
                <a:tc>
                  <a:txBody>
                    <a:bodyPr/>
                    <a:lstStyle/>
                    <a:p>
                      <a:pPr algn="ctr"/>
                      <a:r>
                        <a:rPr kumimoji="1" lang="ja-JP" altLang="en-US" smtClean="0"/>
                        <a:t>補足</a:t>
                      </a:r>
                      <a:endParaRPr kumimoji="1" lang="ja-JP" altLang="en-US"/>
                    </a:p>
                  </a:txBody>
                  <a:tcPr/>
                </a:tc>
              </a:tr>
              <a:tr h="650532">
                <a:tc>
                  <a:txBody>
                    <a:bodyPr/>
                    <a:lstStyle/>
                    <a:p>
                      <a:r>
                        <a:rPr kumimoji="1" lang="ja-JP" altLang="en-US" smtClean="0"/>
                        <a:t>組織、事務局体制</a:t>
                      </a:r>
                      <a:endParaRPr kumimoji="1" lang="ja-JP" altLang="en-US"/>
                    </a:p>
                  </a:txBody>
                  <a:tcPr/>
                </a:tc>
                <a:tc>
                  <a:txBody>
                    <a:bodyPr/>
                    <a:lstStyle/>
                    <a:p>
                      <a:r>
                        <a:rPr kumimoji="1" lang="ja-JP" altLang="en-US" smtClean="0"/>
                        <a:t>常勤事務局長１名、理事９名（各地区から選出）、監事２名</a:t>
                      </a:r>
                      <a:endParaRPr kumimoji="1" lang="ja-JP" altLang="en-US"/>
                    </a:p>
                  </a:txBody>
                  <a:tcPr/>
                </a:tc>
                <a:tc>
                  <a:txBody>
                    <a:bodyPr/>
                    <a:lstStyle/>
                    <a:p>
                      <a:r>
                        <a:rPr kumimoji="1" lang="ja-JP" altLang="en-US" smtClean="0"/>
                        <a:t>常勤事務局長１名、理事４名、監事２名</a:t>
                      </a:r>
                      <a:endParaRPr kumimoji="1" lang="ja-JP" altLang="en-US"/>
                    </a:p>
                  </a:txBody>
                  <a:tcPr/>
                </a:tc>
                <a:tc>
                  <a:txBody>
                    <a:bodyPr/>
                    <a:lstStyle/>
                    <a:p>
                      <a:r>
                        <a:rPr kumimoji="1" lang="ja-JP" altLang="en-US" smtClean="0">
                          <a:solidFill>
                            <a:schemeClr val="tx1"/>
                          </a:solidFill>
                        </a:rPr>
                        <a:t>事務局体制整備は今後の課題</a:t>
                      </a:r>
                      <a:endParaRPr kumimoji="1" lang="ja-JP" altLang="en-US">
                        <a:solidFill>
                          <a:schemeClr val="tx1"/>
                        </a:solidFill>
                      </a:endParaRPr>
                    </a:p>
                  </a:txBody>
                  <a:tcPr/>
                </a:tc>
              </a:tr>
              <a:tr h="1208131">
                <a:tc>
                  <a:txBody>
                    <a:bodyPr/>
                    <a:lstStyle/>
                    <a:p>
                      <a:r>
                        <a:rPr kumimoji="1" lang="ja-JP" altLang="en-US" smtClean="0"/>
                        <a:t>収入源、運転資金調達方法</a:t>
                      </a:r>
                      <a:endParaRPr kumimoji="1" lang="ja-JP" altLang="en-US"/>
                    </a:p>
                  </a:txBody>
                  <a:tcPr/>
                </a:tc>
                <a:tc>
                  <a:txBody>
                    <a:bodyPr/>
                    <a:lstStyle/>
                    <a:p>
                      <a:r>
                        <a:rPr kumimoji="1" lang="ja-JP" altLang="en-US" smtClean="0"/>
                        <a:t>受取指導料。</a:t>
                      </a:r>
                      <a:endParaRPr kumimoji="1" lang="en-US" altLang="ja-JP" dirty="0" smtClean="0"/>
                    </a:p>
                    <a:p>
                      <a:r>
                        <a:rPr kumimoji="1" lang="ja-JP" altLang="en-US" smtClean="0"/>
                        <a:t>運転資金借入が代表理事と事務局長の個人保証</a:t>
                      </a:r>
                      <a:endParaRPr kumimoji="1" lang="ja-JP" altLang="en-US"/>
                    </a:p>
                  </a:txBody>
                  <a:tcPr/>
                </a:tc>
                <a:tc>
                  <a:txBody>
                    <a:bodyPr/>
                    <a:lstStyle/>
                    <a:p>
                      <a:r>
                        <a:rPr kumimoji="1" lang="ja-JP" altLang="en-US" smtClean="0"/>
                        <a:t>受取り指導料、</a:t>
                      </a:r>
                      <a:r>
                        <a:rPr kumimoji="1" lang="ja-JP" altLang="en-US" smtClean="0">
                          <a:solidFill>
                            <a:schemeClr val="tx1"/>
                          </a:solidFill>
                        </a:rPr>
                        <a:t>会費</a:t>
                      </a:r>
                      <a:r>
                        <a:rPr kumimoji="1" lang="ja-JP" altLang="en-US" smtClean="0"/>
                        <a:t>、新規事業収益。</a:t>
                      </a:r>
                      <a:endParaRPr kumimoji="1" lang="en-US" altLang="ja-JP" dirty="0" smtClean="0"/>
                    </a:p>
                    <a:p>
                      <a:r>
                        <a:rPr kumimoji="1" lang="en-US" altLang="ja-JP" dirty="0" smtClean="0"/>
                        <a:t>R1</a:t>
                      </a:r>
                      <a:r>
                        <a:rPr kumimoji="1" lang="ja-JP" altLang="en-US" smtClean="0"/>
                        <a:t>年度は借入なし。</a:t>
                      </a:r>
                      <a:endParaRPr kumimoji="1" lang="en-US" altLang="ja-JP" dirty="0" smtClean="0"/>
                    </a:p>
                    <a:p>
                      <a:r>
                        <a:rPr kumimoji="1" lang="ja-JP" altLang="en-US" smtClean="0"/>
                        <a:t>代表理事の保証となる。</a:t>
                      </a:r>
                      <a:endParaRPr kumimoji="1" lang="en-US" altLang="ja-JP" dirty="0" smtClean="0"/>
                    </a:p>
                  </a:txBody>
                  <a:tcPr/>
                </a:tc>
                <a:tc>
                  <a:txBody>
                    <a:bodyPr/>
                    <a:lstStyle/>
                    <a:p>
                      <a:endParaRPr kumimoji="1" lang="ja-JP" altLang="en-US">
                        <a:solidFill>
                          <a:schemeClr val="tx1"/>
                        </a:solidFill>
                      </a:endParaRPr>
                    </a:p>
                  </a:txBody>
                  <a:tcPr/>
                </a:tc>
              </a:tr>
              <a:tr h="1486930">
                <a:tc>
                  <a:txBody>
                    <a:bodyPr/>
                    <a:lstStyle/>
                    <a:p>
                      <a:r>
                        <a:rPr kumimoji="1" lang="ja-JP" altLang="en-US" smtClean="0"/>
                        <a:t>会費</a:t>
                      </a:r>
                      <a:endParaRPr kumimoji="1" lang="ja-JP" altLang="en-US"/>
                    </a:p>
                  </a:txBody>
                  <a:tcPr/>
                </a:tc>
                <a:tc>
                  <a:txBody>
                    <a:bodyPr/>
                    <a:lstStyle/>
                    <a:p>
                      <a:r>
                        <a:rPr kumimoji="1" lang="ja-JP" altLang="en-US" smtClean="0"/>
                        <a:t>入会金千円のみ</a:t>
                      </a:r>
                      <a:endParaRPr kumimoji="1" lang="ja-JP" alt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mtClean="0"/>
                        <a:t>入会金：</a:t>
                      </a:r>
                      <a:r>
                        <a:rPr kumimoji="1" lang="ja-JP" altLang="en-US" smtClean="0">
                          <a:solidFill>
                            <a:schemeClr val="tx1"/>
                          </a:solidFill>
                        </a:rPr>
                        <a:t>役員２０万円</a:t>
                      </a:r>
                      <a:r>
                        <a:rPr kumimoji="1" lang="ja-JP" altLang="en-US" smtClean="0"/>
                        <a:t>、法人会員５万円、正会員１万円、賛助会員千円</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mtClean="0"/>
                        <a:t>年会費：法人会員５千円、正会員</a:t>
                      </a:r>
                      <a:r>
                        <a:rPr kumimoji="1" lang="en-US" altLang="ja-JP" dirty="0" smtClean="0"/>
                        <a:t>2</a:t>
                      </a:r>
                      <a:r>
                        <a:rPr kumimoji="1" lang="ja-JP" altLang="en-US" smtClean="0"/>
                        <a:t>千円</a:t>
                      </a:r>
                      <a:endParaRPr kumimoji="1" lang="en-US" altLang="ja-JP" dirty="0" smtClean="0"/>
                    </a:p>
                  </a:txBody>
                  <a:tcPr/>
                </a:tc>
                <a:tc>
                  <a:txBody>
                    <a:bodyPr/>
                    <a:lstStyle/>
                    <a:p>
                      <a:r>
                        <a:rPr kumimoji="1" lang="ja-JP" altLang="en-US" smtClean="0"/>
                        <a:t>一社化後の当面の運転資金を入会金で捻出している</a:t>
                      </a:r>
                      <a:endParaRPr kumimoji="1" lang="ja-JP" altLang="en-US"/>
                    </a:p>
                  </a:txBody>
                  <a:tcPr/>
                </a:tc>
              </a:tr>
              <a:tr h="37173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mtClean="0"/>
                        <a:t>意志決定</a:t>
                      </a:r>
                    </a:p>
                  </a:txBody>
                  <a:tcPr/>
                </a:tc>
                <a:tc gridSpan="2">
                  <a:txBody>
                    <a:bodyPr/>
                    <a:lstStyle/>
                    <a:p>
                      <a:pPr algn="ctr"/>
                      <a:r>
                        <a:rPr kumimoji="1" lang="ja-JP" altLang="en-US" smtClean="0"/>
                        <a:t>理事会、総会</a:t>
                      </a:r>
                      <a:endParaRPr kumimoji="1" lang="ja-JP" altLang="en-US"/>
                    </a:p>
                  </a:txBody>
                  <a:tcPr/>
                </a:tc>
                <a:tc hMerge="1">
                  <a:txBody>
                    <a:bodyPr/>
                    <a:lstStyle/>
                    <a:p>
                      <a:endParaRPr kumimoji="1" lang="ja-JP" altLang="en-US"/>
                    </a:p>
                  </a:txBody>
                  <a:tcPr/>
                </a:tc>
                <a:tc>
                  <a:txBody>
                    <a:bodyPr/>
                    <a:lstStyle/>
                    <a:p>
                      <a:endParaRPr kumimoji="1" lang="ja-JP" altLang="en-US"/>
                    </a:p>
                  </a:txBody>
                  <a:tcPr/>
                </a:tc>
              </a:tr>
              <a:tr h="371733">
                <a:tc>
                  <a:txBody>
                    <a:bodyPr/>
                    <a:lstStyle/>
                    <a:p>
                      <a:r>
                        <a:rPr kumimoji="1" lang="ja-JP" altLang="en-US" smtClean="0"/>
                        <a:t>事業内容</a:t>
                      </a:r>
                      <a:endParaRPr kumimoji="1" lang="ja-JP" altLang="en-US"/>
                    </a:p>
                  </a:txBody>
                  <a:tcPr/>
                </a:tc>
                <a:tc>
                  <a:txBody>
                    <a:bodyPr/>
                    <a:lstStyle/>
                    <a:p>
                      <a:r>
                        <a:rPr kumimoji="1" lang="ja-JP" altLang="en-US" smtClean="0"/>
                        <a:t>学生受入</a:t>
                      </a:r>
                      <a:endParaRPr kumimoji="1" lang="ja-JP" altLang="en-US"/>
                    </a:p>
                  </a:txBody>
                  <a:tcPr/>
                </a:tc>
                <a:tc>
                  <a:txBody>
                    <a:bodyPr/>
                    <a:lstStyle/>
                    <a:p>
                      <a:r>
                        <a:rPr kumimoji="1" lang="ja-JP" altLang="en-US" smtClean="0"/>
                        <a:t>学生受入＋一般受入＋その他</a:t>
                      </a:r>
                      <a:endParaRPr kumimoji="1" lang="ja-JP" altLang="en-US"/>
                    </a:p>
                  </a:txBody>
                  <a:tcPr/>
                </a:tc>
                <a:tc>
                  <a:txBody>
                    <a:bodyPr/>
                    <a:lstStyle/>
                    <a:p>
                      <a:r>
                        <a:rPr kumimoji="1" lang="ja-JP" altLang="en-US" smtClean="0">
                          <a:solidFill>
                            <a:schemeClr val="tx1"/>
                          </a:solidFill>
                        </a:rPr>
                        <a:t>新規事業は今後取り組む</a:t>
                      </a:r>
                      <a:endParaRPr kumimoji="1" lang="ja-JP" altLang="en-US">
                        <a:solidFill>
                          <a:schemeClr val="tx1"/>
                        </a:solidFill>
                      </a:endParaRPr>
                    </a:p>
                  </a:txBody>
                  <a:tcPr/>
                </a:tc>
              </a:tr>
              <a:tr h="650532">
                <a:tc>
                  <a:txBody>
                    <a:bodyPr/>
                    <a:lstStyle/>
                    <a:p>
                      <a:r>
                        <a:rPr kumimoji="1" lang="ja-JP" altLang="en-US" smtClean="0"/>
                        <a:t>町からの支援</a:t>
                      </a:r>
                      <a:endParaRPr kumimoji="1" lang="ja-JP" altLang="en-US"/>
                    </a:p>
                  </a:txBody>
                  <a:tcPr/>
                </a:tc>
                <a:tc>
                  <a:txBody>
                    <a:bodyPr/>
                    <a:lstStyle/>
                    <a:p>
                      <a:r>
                        <a:rPr kumimoji="1" lang="ja-JP" altLang="en-US" smtClean="0"/>
                        <a:t>主に業務支援をいただいている</a:t>
                      </a:r>
                      <a:endParaRPr kumimoji="1" lang="ja-JP" altLang="en-US"/>
                    </a:p>
                  </a:txBody>
                  <a:tcPr/>
                </a:tc>
                <a:tc>
                  <a:txBody>
                    <a:bodyPr/>
                    <a:lstStyle/>
                    <a:p>
                      <a:r>
                        <a:rPr kumimoji="1" lang="ja-JP" altLang="en-US" smtClean="0"/>
                        <a:t>事務局業務支援要員の適宜派遣に期待</a:t>
                      </a:r>
                      <a:endParaRPr kumimoji="1" lang="en-US" altLang="ja-JP" dirty="0" smtClean="0"/>
                    </a:p>
                  </a:txBody>
                  <a:tcPr/>
                </a:tc>
                <a:tc>
                  <a:txBody>
                    <a:bodyPr/>
                    <a:lstStyle/>
                    <a:p>
                      <a:endParaRPr kumimoji="1" lang="ja-JP" altLang="en-US"/>
                    </a:p>
                  </a:txBody>
                  <a:tcPr/>
                </a:tc>
              </a:tr>
              <a:tr h="48683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mtClean="0"/>
                        <a:t>受入家庭</a:t>
                      </a:r>
                    </a:p>
                  </a:txBody>
                  <a:tcPr/>
                </a:tc>
                <a:tc gridSpan="2">
                  <a:txBody>
                    <a:bodyPr/>
                    <a:lstStyle/>
                    <a:p>
                      <a:pPr algn="ctr"/>
                      <a:r>
                        <a:rPr kumimoji="1" lang="ja-JP" altLang="en-US" smtClean="0"/>
                        <a:t>受入家庭への支払い指導料は、同率</a:t>
                      </a:r>
                      <a:endParaRPr kumimoji="1" lang="en-US" altLang="ja-JP" dirty="0" smtClean="0"/>
                    </a:p>
                  </a:txBody>
                  <a:tcPr/>
                </a:tc>
                <a:tc hMerge="1">
                  <a:txBody>
                    <a:bodyPr/>
                    <a:lstStyle/>
                    <a:p>
                      <a:endParaRPr kumimoji="1" lang="ja-JP" altLang="en-US"/>
                    </a:p>
                  </a:txBody>
                  <a:tcPr/>
                </a:tc>
                <a:tc>
                  <a:txBody>
                    <a:bodyPr/>
                    <a:lstStyle/>
                    <a:p>
                      <a:endParaRPr kumimoji="1" lang="ja-JP" altLang="en-US"/>
                    </a:p>
                  </a:txBody>
                  <a:tcPr/>
                </a:tc>
              </a:tr>
            </a:tbl>
          </a:graphicData>
        </a:graphic>
      </p:graphicFrame>
    </p:spTree>
    <p:extLst>
      <p:ext uri="{BB962C8B-B14F-4D97-AF65-F5344CB8AC3E}">
        <p14:creationId xmlns:p14="http://schemas.microsoft.com/office/powerpoint/2010/main" val="9294252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ご静聴ありがとうございました。</a:t>
            </a:r>
            <a:endParaRPr kumimoji="1" lang="ja-JP" altLang="en-US" b="1"/>
          </a:p>
        </p:txBody>
      </p:sp>
      <p:sp>
        <p:nvSpPr>
          <p:cNvPr id="3" name="コンテンツ プレースホルダー 2"/>
          <p:cNvSpPr>
            <a:spLocks noGrp="1"/>
          </p:cNvSpPr>
          <p:nvPr>
            <p:ph idx="1"/>
          </p:nvPr>
        </p:nvSpPr>
        <p:spPr>
          <a:xfrm>
            <a:off x="1768839" y="1469035"/>
            <a:ext cx="10193311" cy="5201587"/>
          </a:xfrm>
        </p:spPr>
        <p:txBody>
          <a:bodyPr>
            <a:normAutofit/>
          </a:bodyPr>
          <a:lstStyle/>
          <a:p>
            <a:pPr marL="0" indent="0">
              <a:buNone/>
            </a:pPr>
            <a:r>
              <a:rPr lang="ja-JP" altLang="en-US" sz="3200" dirty="0" smtClean="0"/>
              <a:t>以下のサイトもご覧ください</a:t>
            </a:r>
            <a:endParaRPr lang="en-US" altLang="ja-JP" sz="3200" dirty="0" smtClean="0"/>
          </a:p>
          <a:p>
            <a:pPr lvl="1"/>
            <a:r>
              <a:rPr kumimoji="1" lang="en-US" altLang="ja-JP" sz="3000" dirty="0" smtClean="0"/>
              <a:t>Farmstay</a:t>
            </a:r>
            <a:r>
              <a:rPr kumimoji="1" lang="ja-JP" altLang="en-US" sz="3000" dirty="0" smtClean="0"/>
              <a:t>しなの</a:t>
            </a:r>
            <a:r>
              <a:rPr lang="ja-JP" altLang="en-US" sz="3000" dirty="0"/>
              <a:t>　</a:t>
            </a:r>
            <a:r>
              <a:rPr lang="ja-JP" altLang="en-US" sz="3000" dirty="0" smtClean="0"/>
              <a:t>ホームページ</a:t>
            </a:r>
            <a:endParaRPr lang="en-US" altLang="ja-JP" sz="3000" dirty="0" smtClean="0"/>
          </a:p>
          <a:p>
            <a:pPr marL="914400" lvl="2" indent="0">
              <a:buNone/>
            </a:pPr>
            <a:r>
              <a:rPr kumimoji="1" lang="en-US" altLang="ja-JP" sz="4400" b="1" dirty="0" smtClean="0">
                <a:solidFill>
                  <a:srgbClr val="0070C0"/>
                </a:solidFill>
                <a:hlinkClick r:id="rId2"/>
              </a:rPr>
              <a:t>https://farm-stay.jp</a:t>
            </a:r>
            <a:endParaRPr kumimoji="1" lang="en-US" altLang="ja-JP" sz="4400" b="1" dirty="0" smtClean="0">
              <a:solidFill>
                <a:srgbClr val="0070C0"/>
              </a:solidFill>
            </a:endParaRPr>
          </a:p>
          <a:p>
            <a:pPr marL="914400" lvl="2" indent="0">
              <a:buNone/>
            </a:pPr>
            <a:endParaRPr kumimoji="1" lang="en-US" altLang="ja-JP" sz="4400" b="1" dirty="0" smtClean="0"/>
          </a:p>
          <a:p>
            <a:pPr marL="971550" lvl="1" indent="-457200"/>
            <a:r>
              <a:rPr lang="en-US" altLang="ja-JP" sz="3000" dirty="0" smtClean="0"/>
              <a:t>Farmstay</a:t>
            </a:r>
            <a:r>
              <a:rPr lang="ja-JP" altLang="en-US" sz="3000" dirty="0" smtClean="0"/>
              <a:t>しなの　フェイスブック</a:t>
            </a:r>
            <a:endParaRPr lang="en-US" altLang="ja-JP" sz="3000" dirty="0" smtClean="0"/>
          </a:p>
          <a:p>
            <a:pPr marL="514350" lvl="1" indent="0">
              <a:buNone/>
            </a:pPr>
            <a:r>
              <a:rPr kumimoji="1" lang="en-US" altLang="ja-JP" sz="3000" dirty="0"/>
              <a:t>	</a:t>
            </a:r>
            <a:r>
              <a:rPr lang="en-US" altLang="ja-JP" sz="3000" dirty="0"/>
              <a:t> </a:t>
            </a:r>
            <a:r>
              <a:rPr lang="en-US" altLang="ja-JP" sz="4400" b="1" dirty="0" smtClean="0">
                <a:hlinkClick r:id="rId3"/>
              </a:rPr>
              <a:t>https</a:t>
            </a:r>
            <a:r>
              <a:rPr lang="en-US" altLang="ja-JP" sz="4400" b="1" dirty="0">
                <a:hlinkClick r:id="rId3"/>
              </a:rPr>
              <a:t>://</a:t>
            </a:r>
            <a:r>
              <a:rPr lang="en-US" altLang="ja-JP" sz="4400" b="1" dirty="0" smtClean="0">
                <a:hlinkClick r:id="rId3"/>
              </a:rPr>
              <a:t>www.facebook.com/</a:t>
            </a:r>
            <a:endParaRPr lang="en-US" altLang="ja-JP" sz="4400" b="1" dirty="0" smtClean="0"/>
          </a:p>
          <a:p>
            <a:pPr marL="514350" lvl="1" indent="0">
              <a:buNone/>
            </a:pPr>
            <a:r>
              <a:rPr lang="ja-JP" altLang="en-US" sz="4400" b="1" dirty="0"/>
              <a:t>　</a:t>
            </a:r>
            <a:r>
              <a:rPr lang="ja-JP" altLang="en-US" sz="4400" b="1" dirty="0" smtClean="0"/>
              <a:t>　　　</a:t>
            </a:r>
            <a:r>
              <a:rPr lang="en-US" altLang="ja-JP" sz="4400" b="1" dirty="0" smtClean="0"/>
              <a:t>  </a:t>
            </a:r>
            <a:r>
              <a:rPr lang="en-US" altLang="ja-JP" sz="4400" b="1" u="sng" dirty="0" smtClean="0">
                <a:solidFill>
                  <a:srgbClr val="EC2D04"/>
                </a:solidFill>
              </a:rPr>
              <a:t>farmstay.shinano</a:t>
            </a:r>
            <a:endParaRPr lang="en-US" altLang="ja-JP" sz="3200" b="1" u="sng" dirty="0">
              <a:solidFill>
                <a:srgbClr val="EC2D04"/>
              </a:solidFill>
            </a:endParaRP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4059" y="2227559"/>
            <a:ext cx="1644851" cy="1644851"/>
          </a:xfrm>
          <a:prstGeom prst="rect">
            <a:avLst/>
          </a:prstGeom>
        </p:spPr>
      </p:pic>
    </p:spTree>
    <p:extLst>
      <p:ext uri="{BB962C8B-B14F-4D97-AF65-F5344CB8AC3E}">
        <p14:creationId xmlns:p14="http://schemas.microsoft.com/office/powerpoint/2010/main" val="10084365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92925" y="654090"/>
            <a:ext cx="8911687" cy="1280890"/>
          </a:xfrm>
        </p:spPr>
        <p:txBody>
          <a:bodyPr>
            <a:normAutofit fontScale="90000"/>
          </a:bodyPr>
          <a:lstStyle/>
          <a:p>
            <a:pPr lvl="1"/>
            <a:r>
              <a:rPr lang="en-US" altLang="ja-JP" sz="3000" dirty="0"/>
              <a:t>Farmstay</a:t>
            </a:r>
            <a:r>
              <a:rPr lang="ja-JP" altLang="en-US" sz="3000" dirty="0"/>
              <a:t>しなの　ホームページ</a:t>
            </a:r>
            <a:r>
              <a:rPr lang="en-US" altLang="ja-JP" sz="3000" dirty="0"/>
              <a:t/>
            </a:r>
            <a:br>
              <a:rPr lang="en-US" altLang="ja-JP" sz="3000" dirty="0"/>
            </a:br>
            <a:r>
              <a:rPr lang="en-US" altLang="ja-JP" sz="4400" b="1" dirty="0">
                <a:solidFill>
                  <a:srgbClr val="0070C0"/>
                </a:solidFill>
                <a:hlinkClick r:id="rId2"/>
              </a:rPr>
              <a:t>https://farm-stay.jp</a:t>
            </a:r>
            <a:r>
              <a:rPr lang="en-US" altLang="ja-JP" sz="4400" b="1" dirty="0">
                <a:solidFill>
                  <a:srgbClr val="0070C0"/>
                </a:solidFill>
              </a:rPr>
              <a:t/>
            </a:r>
            <a:br>
              <a:rPr lang="en-US" altLang="ja-JP" sz="4400" b="1" dirty="0">
                <a:solidFill>
                  <a:srgbClr val="0070C0"/>
                </a:solidFill>
              </a:rPr>
            </a:br>
            <a:r>
              <a:rPr lang="en-US" altLang="ja-JP" sz="4400" b="1" dirty="0"/>
              <a:t/>
            </a:r>
            <a:br>
              <a:rPr lang="en-US" altLang="ja-JP" sz="4400" b="1" dirty="0"/>
            </a:br>
            <a:endParaRPr kumimoji="1" lang="ja-JP" altLang="en-US" b="1" dirty="0"/>
          </a:p>
        </p:txBody>
      </p:sp>
      <p:sp>
        <p:nvSpPr>
          <p:cNvPr id="4" name="コンテンツ プレースホルダー 3"/>
          <p:cNvSpPr>
            <a:spLocks noGrp="1"/>
          </p:cNvSpPr>
          <p:nvPr>
            <p:ph idx="1"/>
          </p:nvPr>
        </p:nvSpPr>
        <p:spPr>
          <a:xfrm>
            <a:off x="2589212" y="2178570"/>
            <a:ext cx="8915400" cy="3777622"/>
          </a:xfrm>
        </p:spPr>
        <p:txBody>
          <a:bodyPr/>
          <a:lstStyle/>
          <a:p>
            <a:pPr marL="0" indent="0">
              <a:buNone/>
            </a:pPr>
            <a:r>
              <a:rPr kumimoji="1" lang="ja-JP" altLang="en-US" smtClean="0"/>
              <a:t>　　</a:t>
            </a:r>
            <a:endParaRPr kumimoji="1" lang="ja-JP" altLang="en-US"/>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767" y="1803866"/>
            <a:ext cx="4911727" cy="4911727"/>
          </a:xfrm>
          <a:prstGeom prst="rect">
            <a:avLst/>
          </a:prstGeom>
        </p:spPr>
      </p:pic>
    </p:spTree>
    <p:extLst>
      <p:ext uri="{BB962C8B-B14F-4D97-AF65-F5344CB8AC3E}">
        <p14:creationId xmlns:p14="http://schemas.microsoft.com/office/powerpoint/2010/main" val="2076018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smtClean="0"/>
              <a:t>　</a:t>
            </a:r>
            <a:endParaRPr kumimoji="1" lang="ja-JP" altLang="en-US"/>
          </a:p>
        </p:txBody>
      </p:sp>
      <p:pic>
        <p:nvPicPr>
          <p:cNvPr id="6" name="図 5"/>
          <p:cNvPicPr>
            <a:picLocks noChangeAspect="1"/>
          </p:cNvPicPr>
          <p:nvPr/>
        </p:nvPicPr>
        <p:blipFill>
          <a:blip r:embed="rId2"/>
          <a:stretch>
            <a:fillRect/>
          </a:stretch>
        </p:blipFill>
        <p:spPr>
          <a:xfrm>
            <a:off x="173120" y="0"/>
            <a:ext cx="10916373" cy="6858000"/>
          </a:xfrm>
          <a:prstGeom prst="rect">
            <a:avLst/>
          </a:prstGeom>
        </p:spPr>
      </p:pic>
      <p:sp>
        <p:nvSpPr>
          <p:cNvPr id="7" name="正方形/長方形 6"/>
          <p:cNvSpPr/>
          <p:nvPr/>
        </p:nvSpPr>
        <p:spPr>
          <a:xfrm>
            <a:off x="5793357" y="5523876"/>
            <a:ext cx="6415790" cy="769441"/>
          </a:xfrm>
          <a:prstGeom prst="rect">
            <a:avLst/>
          </a:prstGeom>
        </p:spPr>
        <p:txBody>
          <a:bodyPr wrap="square">
            <a:spAutoFit/>
          </a:bodyPr>
          <a:lstStyle/>
          <a:p>
            <a:pPr lvl="2"/>
            <a:r>
              <a:rPr kumimoji="1" lang="en-US" altLang="ja-JP" sz="4400" b="1" dirty="0">
                <a:solidFill>
                  <a:srgbClr val="0070C0"/>
                </a:solidFill>
                <a:hlinkClick r:id="rId3"/>
              </a:rPr>
              <a:t>https://farm-stay.jp</a:t>
            </a:r>
            <a:endParaRPr kumimoji="1" lang="en-US" altLang="ja-JP" sz="4400" b="1" dirty="0">
              <a:solidFill>
                <a:srgbClr val="0070C0"/>
              </a:solidFill>
            </a:endParaRPr>
          </a:p>
        </p:txBody>
      </p:sp>
    </p:spTree>
    <p:extLst>
      <p:ext uri="{BB962C8B-B14F-4D97-AF65-F5344CB8AC3E}">
        <p14:creationId xmlns:p14="http://schemas.microsoft.com/office/powerpoint/2010/main" val="2015051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78899" y="654090"/>
            <a:ext cx="9825714" cy="607965"/>
          </a:xfrm>
        </p:spPr>
        <p:txBody>
          <a:bodyPr>
            <a:noAutofit/>
          </a:bodyPr>
          <a:lstStyle/>
          <a:p>
            <a:r>
              <a:rPr kumimoji="1" lang="ja-JP" altLang="en-US" smtClean="0"/>
              <a:t>信濃町の概要</a:t>
            </a:r>
            <a:r>
              <a:rPr kumimoji="1" lang="en-US" altLang="ja-JP" dirty="0" smtClean="0"/>
              <a:t>-</a:t>
            </a:r>
            <a:r>
              <a:rPr kumimoji="1" lang="ja-JP" altLang="en-US" smtClean="0"/>
              <a:t>②</a:t>
            </a:r>
            <a:r>
              <a:rPr kumimoji="1" lang="en-US" altLang="ja-JP" dirty="0" smtClean="0"/>
              <a:t/>
            </a:r>
            <a:br>
              <a:rPr kumimoji="1" lang="en-US" altLang="ja-JP" dirty="0" smtClean="0"/>
            </a:br>
            <a:endParaRPr kumimoji="1" lang="ja-JP" altLang="en-US"/>
          </a:p>
        </p:txBody>
      </p:sp>
      <p:sp>
        <p:nvSpPr>
          <p:cNvPr id="3" name="コンテンツ プレースホルダー 2"/>
          <p:cNvSpPr>
            <a:spLocks noGrp="1"/>
          </p:cNvSpPr>
          <p:nvPr>
            <p:ph idx="1"/>
          </p:nvPr>
        </p:nvSpPr>
        <p:spPr>
          <a:xfrm>
            <a:off x="1678898" y="1262055"/>
            <a:ext cx="10490509" cy="866548"/>
          </a:xfrm>
        </p:spPr>
        <p:txBody>
          <a:bodyPr>
            <a:normAutofit fontScale="32500" lnSpcReduction="20000"/>
          </a:bodyPr>
          <a:lstStyle/>
          <a:p>
            <a:r>
              <a:rPr lang="ja-JP" altLang="en-US" sz="9800" smtClean="0">
                <a:latin typeface="HGPGothicE" charset="-128"/>
                <a:ea typeface="HGPGothicE" charset="-128"/>
                <a:cs typeface="HGPGothicE" charset="-128"/>
              </a:rPr>
              <a:t>霧</a:t>
            </a:r>
            <a:r>
              <a:rPr kumimoji="1" lang="ja-JP" altLang="en-US" sz="9800" smtClean="0">
                <a:latin typeface="HGPGothicE" charset="-128"/>
                <a:ea typeface="HGPGothicE" charset="-128"/>
                <a:cs typeface="HGPGothicE" charset="-128"/>
              </a:rPr>
              <a:t>が育む食文化の郷</a:t>
            </a:r>
            <a:r>
              <a:rPr kumimoji="1" lang="ja-JP" altLang="en-US" sz="6200" smtClean="0">
                <a:latin typeface="HGPGothicE" charset="-128"/>
                <a:ea typeface="HGPGothicE" charset="-128"/>
                <a:cs typeface="HGPGothicE" charset="-128"/>
              </a:rPr>
              <a:t>　</a:t>
            </a:r>
            <a:r>
              <a:rPr kumimoji="1" lang="ja-JP" altLang="en-US" sz="8600" smtClean="0">
                <a:latin typeface="HGPGothicE" charset="-128"/>
                <a:ea typeface="HGPGothicE" charset="-128"/>
                <a:cs typeface="HGPGothicE" charset="-128"/>
              </a:rPr>
              <a:t>：</a:t>
            </a:r>
            <a:r>
              <a:rPr kumimoji="1" lang="ja-JP" altLang="en-US" sz="7400" smtClean="0">
                <a:latin typeface="HGPGothicE" charset="-128"/>
                <a:ea typeface="HGPGothicE" charset="-128"/>
                <a:cs typeface="HGPGothicE" charset="-128"/>
              </a:rPr>
              <a:t>　</a:t>
            </a:r>
            <a:r>
              <a:rPr lang="ja-JP" altLang="en-US" sz="7400" b="1"/>
              <a:t>高原に舞い降りる霧が生み出す糖度タップリな農産物の郷</a:t>
            </a:r>
          </a:p>
          <a:p>
            <a:endParaRPr lang="ja-JP" altLang="en-US" sz="3600" b="1">
              <a:latin typeface="HGPGothicE" charset="-128"/>
              <a:ea typeface="HGPGothicE" charset="-128"/>
              <a:cs typeface="HGPGothicE" charset="-128"/>
            </a:endParaRPr>
          </a:p>
          <a:p>
            <a:endParaRPr kumimoji="1" lang="ja-JP" altLang="en-US" sz="3200"/>
          </a:p>
        </p:txBody>
      </p:sp>
      <p:sp>
        <p:nvSpPr>
          <p:cNvPr id="14" name="テキスト ボックス 13"/>
          <p:cNvSpPr txBox="1"/>
          <p:nvPr/>
        </p:nvSpPr>
        <p:spPr>
          <a:xfrm>
            <a:off x="5422205" y="4526440"/>
            <a:ext cx="2339102" cy="523220"/>
          </a:xfrm>
          <a:prstGeom prst="rect">
            <a:avLst/>
          </a:prstGeom>
          <a:noFill/>
        </p:spPr>
        <p:txBody>
          <a:bodyPr wrap="none" rtlCol="0">
            <a:spAutoFit/>
          </a:bodyPr>
          <a:lstStyle/>
          <a:p>
            <a:r>
              <a:rPr kumimoji="1" lang="ja-JP" altLang="en-US" sz="2800" smtClean="0"/>
              <a:t>ブルーベリー</a:t>
            </a:r>
            <a:endParaRPr kumimoji="1" lang="en-US" altLang="ja-JP" sz="2800" dirty="0" smtClean="0"/>
          </a:p>
        </p:txBody>
      </p:sp>
      <p:sp>
        <p:nvSpPr>
          <p:cNvPr id="15" name="テキスト ボックス 14"/>
          <p:cNvSpPr txBox="1"/>
          <p:nvPr/>
        </p:nvSpPr>
        <p:spPr>
          <a:xfrm>
            <a:off x="9200394" y="4510859"/>
            <a:ext cx="1620957" cy="523220"/>
          </a:xfrm>
          <a:prstGeom prst="rect">
            <a:avLst/>
          </a:prstGeom>
          <a:noFill/>
        </p:spPr>
        <p:txBody>
          <a:bodyPr wrap="none" rtlCol="0">
            <a:spAutoFit/>
          </a:bodyPr>
          <a:lstStyle/>
          <a:p>
            <a:r>
              <a:rPr kumimoji="1" lang="ja-JP" altLang="en-US" sz="2800" smtClean="0"/>
              <a:t>ルバーブ</a:t>
            </a:r>
            <a:endParaRPr kumimoji="1" lang="ja-JP" altLang="en-US" sz="2800"/>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066" y="2234910"/>
            <a:ext cx="3305407" cy="2198096"/>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65" y="2234910"/>
            <a:ext cx="3305408" cy="2198096"/>
          </a:xfrm>
          <a:prstGeom prst="rect">
            <a:avLst/>
          </a:prstGeom>
        </p:spPr>
      </p:pic>
      <p:sp>
        <p:nvSpPr>
          <p:cNvPr id="16" name="テキスト ボックス 15"/>
          <p:cNvSpPr txBox="1"/>
          <p:nvPr/>
        </p:nvSpPr>
        <p:spPr>
          <a:xfrm>
            <a:off x="1963899" y="4496460"/>
            <a:ext cx="2339102" cy="523220"/>
          </a:xfrm>
          <a:prstGeom prst="rect">
            <a:avLst/>
          </a:prstGeom>
          <a:noFill/>
        </p:spPr>
        <p:txBody>
          <a:bodyPr wrap="none" rtlCol="0">
            <a:spAutoFit/>
          </a:bodyPr>
          <a:lstStyle/>
          <a:p>
            <a:r>
              <a:rPr kumimoji="1" lang="ja-JP" altLang="en-US" sz="2800" smtClean="0"/>
              <a:t>とうもろこし</a:t>
            </a:r>
            <a:endParaRPr kumimoji="1" lang="en-US" altLang="ja-JP" sz="2800" dirty="0" smtClean="0"/>
          </a:p>
        </p:txBody>
      </p:sp>
      <p:pic>
        <p:nvPicPr>
          <p:cNvPr id="17" name="図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681" y="2234910"/>
            <a:ext cx="3907726" cy="2198096"/>
          </a:xfrm>
          <a:prstGeom prst="rect">
            <a:avLst/>
          </a:prstGeom>
        </p:spPr>
      </p:pic>
      <p:pic>
        <p:nvPicPr>
          <p:cNvPr id="18" name="コンテンツ プレースホルダー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771" y="5118707"/>
            <a:ext cx="1508737" cy="1005488"/>
          </a:xfrm>
          <a:prstGeom prst="rect">
            <a:avLst/>
          </a:prstGeom>
        </p:spPr>
      </p:pic>
      <p:sp>
        <p:nvSpPr>
          <p:cNvPr id="19" name="テキスト ボックス 18"/>
          <p:cNvSpPr txBox="1"/>
          <p:nvPr/>
        </p:nvSpPr>
        <p:spPr>
          <a:xfrm>
            <a:off x="1464771" y="6268506"/>
            <a:ext cx="1620957" cy="523220"/>
          </a:xfrm>
          <a:prstGeom prst="rect">
            <a:avLst/>
          </a:prstGeom>
          <a:noFill/>
        </p:spPr>
        <p:txBody>
          <a:bodyPr wrap="none" rtlCol="0">
            <a:spAutoFit/>
          </a:bodyPr>
          <a:lstStyle/>
          <a:p>
            <a:r>
              <a:rPr kumimoji="1" lang="ja-JP" altLang="en-US" sz="2800" smtClean="0"/>
              <a:t>霧下そば</a:t>
            </a:r>
            <a:endParaRPr kumimoji="1" lang="en-US" altLang="ja-JP" sz="2800" dirty="0" smtClean="0"/>
          </a:p>
        </p:txBody>
      </p:sp>
      <p:sp>
        <p:nvSpPr>
          <p:cNvPr id="20" name="テキスト ボックス 19"/>
          <p:cNvSpPr txBox="1"/>
          <p:nvPr/>
        </p:nvSpPr>
        <p:spPr>
          <a:xfrm>
            <a:off x="3295192" y="6244114"/>
            <a:ext cx="1261884" cy="523220"/>
          </a:xfrm>
          <a:prstGeom prst="rect">
            <a:avLst/>
          </a:prstGeom>
          <a:noFill/>
        </p:spPr>
        <p:txBody>
          <a:bodyPr wrap="none" rtlCol="0">
            <a:spAutoFit/>
          </a:bodyPr>
          <a:lstStyle/>
          <a:p>
            <a:r>
              <a:rPr kumimoji="1" lang="ja-JP" altLang="en-US" sz="2800" smtClean="0"/>
              <a:t>トマト</a:t>
            </a:r>
            <a:endParaRPr kumimoji="1" lang="en-US" altLang="ja-JP" sz="2800" dirty="0" smtClean="0"/>
          </a:p>
        </p:txBody>
      </p:sp>
      <p:sp>
        <p:nvSpPr>
          <p:cNvPr id="22" name="テキスト ボックス 21"/>
          <p:cNvSpPr txBox="1"/>
          <p:nvPr/>
        </p:nvSpPr>
        <p:spPr>
          <a:xfrm>
            <a:off x="4729473" y="6271125"/>
            <a:ext cx="2438488" cy="523220"/>
          </a:xfrm>
          <a:prstGeom prst="rect">
            <a:avLst/>
          </a:prstGeom>
          <a:noFill/>
        </p:spPr>
        <p:txBody>
          <a:bodyPr wrap="none" rtlCol="0">
            <a:spAutoFit/>
          </a:bodyPr>
          <a:lstStyle/>
          <a:p>
            <a:r>
              <a:rPr kumimoji="1" lang="ja-JP" altLang="en-US" sz="2800" smtClean="0"/>
              <a:t>ぼたごしょう </a:t>
            </a:r>
            <a:endParaRPr kumimoji="1" lang="en-US" altLang="ja-JP" sz="2800" dirty="0" smtClean="0"/>
          </a:p>
        </p:txBody>
      </p:sp>
      <p:sp>
        <p:nvSpPr>
          <p:cNvPr id="23" name="テキスト ボックス 22"/>
          <p:cNvSpPr txBox="1"/>
          <p:nvPr/>
        </p:nvSpPr>
        <p:spPr>
          <a:xfrm>
            <a:off x="7012061" y="6270490"/>
            <a:ext cx="1261884" cy="523220"/>
          </a:xfrm>
          <a:prstGeom prst="rect">
            <a:avLst/>
          </a:prstGeom>
          <a:noFill/>
        </p:spPr>
        <p:txBody>
          <a:bodyPr wrap="none" rtlCol="0">
            <a:spAutoFit/>
          </a:bodyPr>
          <a:lstStyle/>
          <a:p>
            <a:r>
              <a:rPr kumimoji="1" lang="ja-JP" altLang="en-US" sz="2800" smtClean="0"/>
              <a:t>夏ハゼ</a:t>
            </a:r>
            <a:endParaRPr kumimoji="1" lang="en-US" altLang="ja-JP" sz="2800" dirty="0" smtClean="0"/>
          </a:p>
        </p:txBody>
      </p:sp>
      <p:sp>
        <p:nvSpPr>
          <p:cNvPr id="24" name="テキスト ボックス 23"/>
          <p:cNvSpPr txBox="1"/>
          <p:nvPr/>
        </p:nvSpPr>
        <p:spPr>
          <a:xfrm>
            <a:off x="8708604" y="6270490"/>
            <a:ext cx="902811" cy="523220"/>
          </a:xfrm>
          <a:prstGeom prst="rect">
            <a:avLst/>
          </a:prstGeom>
          <a:noFill/>
        </p:spPr>
        <p:txBody>
          <a:bodyPr wrap="none" rtlCol="0">
            <a:spAutoFit/>
          </a:bodyPr>
          <a:lstStyle/>
          <a:p>
            <a:r>
              <a:rPr kumimoji="1" lang="ja-JP" altLang="en-US" sz="2800" smtClean="0"/>
              <a:t>稲作</a:t>
            </a:r>
            <a:endParaRPr kumimoji="1" lang="en-US" altLang="ja-JP" sz="2800" dirty="0" smtClean="0"/>
          </a:p>
        </p:txBody>
      </p:sp>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6482" y="5139622"/>
            <a:ext cx="1562299" cy="1041533"/>
          </a:xfrm>
          <a:prstGeom prst="rect">
            <a:avLst/>
          </a:prstGeom>
        </p:spPr>
      </p:pic>
      <p:pic>
        <p:nvPicPr>
          <p:cNvPr id="26" name="図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430" y="5152305"/>
            <a:ext cx="1474212" cy="983576"/>
          </a:xfrm>
          <a:prstGeom prst="rect">
            <a:avLst/>
          </a:prstGeom>
        </p:spPr>
      </p:pic>
      <p:pic>
        <p:nvPicPr>
          <p:cNvPr id="27" name="図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9559" y="5152305"/>
            <a:ext cx="1672046" cy="1115568"/>
          </a:xfrm>
          <a:prstGeom prst="rect">
            <a:avLst/>
          </a:prstGeom>
        </p:spPr>
      </p:pic>
      <p:pic>
        <p:nvPicPr>
          <p:cNvPr id="28" name="図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0414" y="5156696"/>
            <a:ext cx="1544410" cy="1024459"/>
          </a:xfrm>
          <a:prstGeom prst="rect">
            <a:avLst/>
          </a:prstGeom>
        </p:spPr>
      </p:pic>
    </p:spTree>
    <p:extLst>
      <p:ext uri="{BB962C8B-B14F-4D97-AF65-F5344CB8AC3E}">
        <p14:creationId xmlns:p14="http://schemas.microsoft.com/office/powerpoint/2010/main" val="5008140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smtClean="0"/>
              <a:t>　</a:t>
            </a:r>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20" y="0"/>
            <a:ext cx="10544981" cy="6858000"/>
          </a:xfrm>
          <a:prstGeom prst="rect">
            <a:avLst/>
          </a:prstGeom>
        </p:spPr>
      </p:pic>
      <p:sp>
        <p:nvSpPr>
          <p:cNvPr id="5" name="正方形/長方形 4"/>
          <p:cNvSpPr/>
          <p:nvPr/>
        </p:nvSpPr>
        <p:spPr>
          <a:xfrm>
            <a:off x="6365675" y="6325750"/>
            <a:ext cx="5846472" cy="523220"/>
          </a:xfrm>
          <a:prstGeom prst="rect">
            <a:avLst/>
          </a:prstGeom>
        </p:spPr>
        <p:txBody>
          <a:bodyPr wrap="none">
            <a:spAutoFit/>
          </a:bodyPr>
          <a:lstStyle/>
          <a:p>
            <a:r>
              <a:rPr lang="ja-JP" altLang="en-US" sz="2800" b="1">
                <a:solidFill>
                  <a:srgbClr val="EC2D04"/>
                </a:solidFill>
              </a:rPr>
              <a:t>https://farm-stay.jp/学生生活体験</a:t>
            </a:r>
          </a:p>
        </p:txBody>
      </p:sp>
    </p:spTree>
    <p:extLst>
      <p:ext uri="{BB962C8B-B14F-4D97-AF65-F5344CB8AC3E}">
        <p14:creationId xmlns:p14="http://schemas.microsoft.com/office/powerpoint/2010/main" val="8722235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smtClean="0"/>
              <a:t>　</a:t>
            </a:r>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20" y="0"/>
            <a:ext cx="10468034" cy="6858000"/>
          </a:xfrm>
          <a:prstGeom prst="rect">
            <a:avLst/>
          </a:prstGeom>
        </p:spPr>
      </p:pic>
      <p:sp>
        <p:nvSpPr>
          <p:cNvPr id="5" name="正方形/長方形 4"/>
          <p:cNvSpPr/>
          <p:nvPr/>
        </p:nvSpPr>
        <p:spPr>
          <a:xfrm>
            <a:off x="7489934" y="6355737"/>
            <a:ext cx="4674678" cy="523220"/>
          </a:xfrm>
          <a:prstGeom prst="rect">
            <a:avLst/>
          </a:prstGeom>
        </p:spPr>
        <p:txBody>
          <a:bodyPr wrap="none">
            <a:spAutoFit/>
          </a:bodyPr>
          <a:lstStyle/>
          <a:p>
            <a:r>
              <a:rPr lang="en-US" altLang="ja-JP" sz="2800" b="1" dirty="0">
                <a:solidFill>
                  <a:srgbClr val="EC2D04"/>
                </a:solidFill>
              </a:rPr>
              <a:t>https://farm-stay.jp/Menu</a:t>
            </a:r>
            <a:endParaRPr lang="ja-JP" altLang="en-US" sz="2800" b="1" dirty="0">
              <a:solidFill>
                <a:srgbClr val="EC2D04"/>
              </a:solidFill>
            </a:endParaRPr>
          </a:p>
        </p:txBody>
      </p:sp>
    </p:spTree>
    <p:extLst>
      <p:ext uri="{BB962C8B-B14F-4D97-AF65-F5344CB8AC3E}">
        <p14:creationId xmlns:p14="http://schemas.microsoft.com/office/powerpoint/2010/main" val="17731265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smtClean="0"/>
              <a:t>　</a:t>
            </a:r>
            <a:endParaRPr kumimoji="1" lang="ja-JP" altLang="en-US"/>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10" y="0"/>
            <a:ext cx="10468034" cy="6858000"/>
          </a:xfrm>
          <a:prstGeom prst="rect">
            <a:avLst/>
          </a:prstGeom>
        </p:spPr>
      </p:pic>
      <p:sp>
        <p:nvSpPr>
          <p:cNvPr id="5" name="正方形/長方形 4"/>
          <p:cNvSpPr/>
          <p:nvPr/>
        </p:nvSpPr>
        <p:spPr>
          <a:xfrm>
            <a:off x="7513458" y="6184880"/>
            <a:ext cx="4674678" cy="523220"/>
          </a:xfrm>
          <a:prstGeom prst="rect">
            <a:avLst/>
          </a:prstGeom>
        </p:spPr>
        <p:txBody>
          <a:bodyPr wrap="none">
            <a:spAutoFit/>
          </a:bodyPr>
          <a:lstStyle/>
          <a:p>
            <a:r>
              <a:rPr lang="en-US" altLang="ja-JP" sz="2800" b="1" dirty="0">
                <a:solidFill>
                  <a:srgbClr val="EC2D04"/>
                </a:solidFill>
              </a:rPr>
              <a:t>https://farm-stay.jp/Menu</a:t>
            </a:r>
            <a:endParaRPr lang="ja-JP" altLang="en-US" sz="2800" b="1" dirty="0">
              <a:solidFill>
                <a:srgbClr val="EC2D04"/>
              </a:solidFill>
            </a:endParaRPr>
          </a:p>
        </p:txBody>
      </p:sp>
    </p:spTree>
    <p:extLst>
      <p:ext uri="{BB962C8B-B14F-4D97-AF65-F5344CB8AC3E}">
        <p14:creationId xmlns:p14="http://schemas.microsoft.com/office/powerpoint/2010/main" val="9845443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smtClean="0"/>
              <a:t>　</a:t>
            </a:r>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99" y="0"/>
            <a:ext cx="10615366" cy="6858000"/>
          </a:xfrm>
          <a:prstGeom prst="rect">
            <a:avLst/>
          </a:prstGeom>
        </p:spPr>
      </p:pic>
      <p:sp>
        <p:nvSpPr>
          <p:cNvPr id="5" name="正方形/長方形 4"/>
          <p:cNvSpPr/>
          <p:nvPr/>
        </p:nvSpPr>
        <p:spPr>
          <a:xfrm>
            <a:off x="6659018" y="6184880"/>
            <a:ext cx="5615640" cy="523220"/>
          </a:xfrm>
          <a:prstGeom prst="rect">
            <a:avLst/>
          </a:prstGeom>
        </p:spPr>
        <p:txBody>
          <a:bodyPr wrap="none">
            <a:spAutoFit/>
          </a:bodyPr>
          <a:lstStyle/>
          <a:p>
            <a:r>
              <a:rPr lang="en-US" altLang="ja-JP" sz="2800" b="1" dirty="0">
                <a:solidFill>
                  <a:srgbClr val="EC2D04"/>
                </a:solidFill>
              </a:rPr>
              <a:t>https://farm-stay.jp/reservation</a:t>
            </a:r>
            <a:endParaRPr lang="ja-JP" altLang="en-US" sz="2800" b="1" dirty="0">
              <a:solidFill>
                <a:srgbClr val="EC2D04"/>
              </a:solidFill>
            </a:endParaRPr>
          </a:p>
        </p:txBody>
      </p:sp>
    </p:spTree>
    <p:extLst>
      <p:ext uri="{BB962C8B-B14F-4D97-AF65-F5344CB8AC3E}">
        <p14:creationId xmlns:p14="http://schemas.microsoft.com/office/powerpoint/2010/main" val="8712296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78899" y="654090"/>
            <a:ext cx="9825714" cy="607965"/>
          </a:xfrm>
        </p:spPr>
        <p:txBody>
          <a:bodyPr>
            <a:noAutofit/>
          </a:bodyPr>
          <a:lstStyle/>
          <a:p>
            <a:r>
              <a:rPr kumimoji="1" lang="ja-JP" altLang="en-US" smtClean="0"/>
              <a:t>信濃町の概要</a:t>
            </a:r>
            <a:r>
              <a:rPr kumimoji="1" lang="en-US" altLang="ja-JP" dirty="0" smtClean="0"/>
              <a:t>-</a:t>
            </a:r>
            <a:r>
              <a:rPr kumimoji="1" lang="ja-JP" altLang="en-US" smtClean="0"/>
              <a:t>③</a:t>
            </a:r>
            <a:r>
              <a:rPr kumimoji="1" lang="en-US" altLang="ja-JP" dirty="0" smtClean="0"/>
              <a:t/>
            </a:r>
            <a:br>
              <a:rPr kumimoji="1" lang="en-US" altLang="ja-JP" dirty="0" smtClean="0"/>
            </a:br>
            <a:endParaRPr kumimoji="1" lang="ja-JP" altLang="en-US"/>
          </a:p>
        </p:txBody>
      </p:sp>
      <p:sp>
        <p:nvSpPr>
          <p:cNvPr id="3" name="コンテンツ プレースホルダー 2"/>
          <p:cNvSpPr>
            <a:spLocks noGrp="1"/>
          </p:cNvSpPr>
          <p:nvPr>
            <p:ph idx="1"/>
          </p:nvPr>
        </p:nvSpPr>
        <p:spPr>
          <a:xfrm>
            <a:off x="1678898" y="1262055"/>
            <a:ext cx="6130977" cy="714531"/>
          </a:xfrm>
        </p:spPr>
        <p:txBody>
          <a:bodyPr>
            <a:noAutofit/>
          </a:bodyPr>
          <a:lstStyle/>
          <a:p>
            <a:r>
              <a:rPr lang="ja-JP" altLang="en-US" sz="3200" smtClean="0">
                <a:latin typeface="HGPGothicE" charset="-128"/>
                <a:ea typeface="HGPGothicE" charset="-128"/>
                <a:cs typeface="HGPGothicE" charset="-128"/>
              </a:rPr>
              <a:t>多彩な農村文化</a:t>
            </a:r>
            <a:r>
              <a:rPr kumimoji="1" lang="ja-JP" altLang="en-US" sz="3200" smtClean="0">
                <a:latin typeface="HGPGothicE" charset="-128"/>
                <a:ea typeface="HGPGothicE" charset="-128"/>
                <a:cs typeface="HGPGothicE" charset="-128"/>
              </a:rPr>
              <a:t>の郷　</a:t>
            </a:r>
            <a:endParaRPr lang="ja-JP" altLang="en-US" sz="2400" b="1"/>
          </a:p>
          <a:p>
            <a:endParaRPr lang="ja-JP" altLang="en-US" sz="1600" b="1">
              <a:latin typeface="HGPGothicE" charset="-128"/>
              <a:ea typeface="HGPGothicE" charset="-128"/>
              <a:cs typeface="HGPGothicE" charset="-128"/>
            </a:endParaRPr>
          </a:p>
          <a:p>
            <a:endParaRPr kumimoji="1" lang="ja-JP" altLang="en-US" sz="1600"/>
          </a:p>
        </p:txBody>
      </p:sp>
      <p:sp>
        <p:nvSpPr>
          <p:cNvPr id="9" name="テキスト ボックス 8"/>
          <p:cNvSpPr txBox="1"/>
          <p:nvPr/>
        </p:nvSpPr>
        <p:spPr>
          <a:xfrm>
            <a:off x="1408144" y="6049863"/>
            <a:ext cx="2031325" cy="461665"/>
          </a:xfrm>
          <a:prstGeom prst="rect">
            <a:avLst/>
          </a:prstGeom>
          <a:noFill/>
        </p:spPr>
        <p:txBody>
          <a:bodyPr wrap="none" rtlCol="0">
            <a:spAutoFit/>
          </a:bodyPr>
          <a:lstStyle/>
          <a:p>
            <a:r>
              <a:rPr kumimoji="1" lang="ja-JP" altLang="en-US" sz="2400" smtClean="0"/>
              <a:t>俳人小林一茶</a:t>
            </a:r>
            <a:endParaRPr kumimoji="1" lang="en-US" altLang="ja-JP" sz="2400" dirty="0" smtClean="0"/>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337" y="1976586"/>
            <a:ext cx="2546941" cy="3820411"/>
          </a:xfrm>
          <a:prstGeom prst="rect">
            <a:avLst/>
          </a:prstGeom>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36" y="1976586"/>
            <a:ext cx="3690081" cy="2458821"/>
          </a:xfrm>
          <a:prstGeom prst="rect">
            <a:avLst/>
          </a:prstGeom>
        </p:spPr>
      </p:pic>
      <p:sp>
        <p:nvSpPr>
          <p:cNvPr id="17" name="テキスト ボックス 16"/>
          <p:cNvSpPr txBox="1"/>
          <p:nvPr/>
        </p:nvSpPr>
        <p:spPr>
          <a:xfrm>
            <a:off x="4596368" y="4688272"/>
            <a:ext cx="2339102" cy="461665"/>
          </a:xfrm>
          <a:prstGeom prst="rect">
            <a:avLst/>
          </a:prstGeom>
          <a:noFill/>
        </p:spPr>
        <p:txBody>
          <a:bodyPr wrap="none" rtlCol="0">
            <a:spAutoFit/>
          </a:bodyPr>
          <a:lstStyle/>
          <a:p>
            <a:r>
              <a:rPr kumimoji="1" lang="ja-JP" altLang="en-US" sz="2400" smtClean="0"/>
              <a:t>ナウマン象発掘</a:t>
            </a:r>
            <a:endParaRPr kumimoji="1" lang="en-US" altLang="ja-JP" sz="2400" dirty="0" smtClean="0"/>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9875" y="1976586"/>
            <a:ext cx="3698067" cy="2458821"/>
          </a:xfrm>
          <a:prstGeom prst="rect">
            <a:avLst/>
          </a:prstGeom>
        </p:spPr>
      </p:pic>
      <p:sp>
        <p:nvSpPr>
          <p:cNvPr id="18" name="テキスト ボックス 17"/>
          <p:cNvSpPr txBox="1"/>
          <p:nvPr/>
        </p:nvSpPr>
        <p:spPr>
          <a:xfrm>
            <a:off x="8269572" y="4688272"/>
            <a:ext cx="3047629" cy="461665"/>
          </a:xfrm>
          <a:prstGeom prst="rect">
            <a:avLst/>
          </a:prstGeom>
          <a:noFill/>
        </p:spPr>
        <p:txBody>
          <a:bodyPr wrap="none" rtlCol="0">
            <a:spAutoFit/>
          </a:bodyPr>
          <a:lstStyle/>
          <a:p>
            <a:r>
              <a:rPr kumimoji="1" lang="ja-JP" altLang="en-US" sz="2400" smtClean="0"/>
              <a:t>厳冬の凍りそば作り</a:t>
            </a:r>
            <a:endParaRPr kumimoji="1" lang="en-US" altLang="ja-JP" sz="2400" dirty="0" smtClean="0"/>
          </a:p>
        </p:txBody>
      </p:sp>
      <p:sp>
        <p:nvSpPr>
          <p:cNvPr id="19" name="テキスト ボックス 18"/>
          <p:cNvSpPr txBox="1"/>
          <p:nvPr/>
        </p:nvSpPr>
        <p:spPr>
          <a:xfrm>
            <a:off x="4596368" y="6049863"/>
            <a:ext cx="4493538" cy="461665"/>
          </a:xfrm>
          <a:prstGeom prst="rect">
            <a:avLst/>
          </a:prstGeom>
          <a:noFill/>
        </p:spPr>
        <p:txBody>
          <a:bodyPr wrap="none" rtlCol="0">
            <a:spAutoFit/>
          </a:bodyPr>
          <a:lstStyle/>
          <a:p>
            <a:r>
              <a:rPr kumimoji="1" lang="ja-JP" altLang="en-US" sz="2400" smtClean="0"/>
              <a:t>伝統工芸・</a:t>
            </a:r>
            <a:r>
              <a:rPr kumimoji="1" lang="ja-JP" altLang="en-US" sz="2400"/>
              <a:t>信州鎌</a:t>
            </a:r>
            <a:r>
              <a:rPr kumimoji="1" lang="ja-JP" altLang="en-US" sz="2400" smtClean="0"/>
              <a:t>、童話の森、</a:t>
            </a:r>
            <a:endParaRPr kumimoji="1" lang="en-US" altLang="ja-JP" sz="2400" dirty="0" smtClean="0"/>
          </a:p>
        </p:txBody>
      </p:sp>
    </p:spTree>
    <p:extLst>
      <p:ext uri="{BB962C8B-B14F-4D97-AF65-F5344CB8AC3E}">
        <p14:creationId xmlns:p14="http://schemas.microsoft.com/office/powerpoint/2010/main" val="1708074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b="1"/>
              <a:t>子ども農山漁村交流に取り組むことになったきっかけ</a:t>
            </a:r>
            <a:endParaRPr kumimoji="1" lang="ja-JP" altLang="en-US"/>
          </a:p>
        </p:txBody>
      </p:sp>
      <p:sp>
        <p:nvSpPr>
          <p:cNvPr id="12" name="コンテンツ プレースホルダー 11"/>
          <p:cNvSpPr>
            <a:spLocks noGrp="1"/>
          </p:cNvSpPr>
          <p:nvPr>
            <p:ph idx="1"/>
          </p:nvPr>
        </p:nvSpPr>
        <p:spPr>
          <a:xfrm>
            <a:off x="1454046" y="2133600"/>
            <a:ext cx="6325849" cy="4724400"/>
          </a:xfrm>
        </p:spPr>
        <p:txBody>
          <a:bodyPr>
            <a:normAutofit fontScale="92500" lnSpcReduction="10000"/>
          </a:bodyPr>
          <a:lstStyle/>
          <a:p>
            <a:r>
              <a:rPr kumimoji="1" lang="ja-JP" altLang="en-US" sz="3200" dirty="0" smtClean="0"/>
              <a:t>平成</a:t>
            </a:r>
            <a:r>
              <a:rPr kumimoji="1" lang="en-US" altLang="ja-JP" sz="3200" dirty="0" smtClean="0"/>
              <a:t>19</a:t>
            </a:r>
            <a:r>
              <a:rPr kumimoji="1" lang="ja-JP" altLang="en-US" sz="3200" dirty="0" smtClean="0"/>
              <a:t>年頃から、宿泊事業者主体で子供受け入れの研究を行うも受け入れる農家</a:t>
            </a:r>
            <a:r>
              <a:rPr lang="ja-JP" altLang="en-US" sz="3200" dirty="0" smtClean="0"/>
              <a:t>の関心が少なく、実現せず</a:t>
            </a:r>
            <a:endParaRPr lang="en-US" altLang="ja-JP" sz="3200" dirty="0" smtClean="0"/>
          </a:p>
          <a:p>
            <a:r>
              <a:rPr lang="ja-JP" altLang="en-US" sz="3200" dirty="0" smtClean="0"/>
              <a:t>平成</a:t>
            </a:r>
            <a:r>
              <a:rPr lang="en-US" altLang="ja-JP" sz="3200" dirty="0" smtClean="0"/>
              <a:t>23</a:t>
            </a:r>
            <a:r>
              <a:rPr lang="ja-JP" altLang="en-US" sz="3200" dirty="0" smtClean="0"/>
              <a:t>年東日本大震災が契機で、急遽千葉県内中学校生を受け入れた</a:t>
            </a:r>
            <a:endParaRPr lang="en-US" altLang="ja-JP" sz="3200" dirty="0" smtClean="0"/>
          </a:p>
          <a:p>
            <a:r>
              <a:rPr lang="ja-JP" altLang="en-US" sz="3200" dirty="0" smtClean="0"/>
              <a:t>平成</a:t>
            </a:r>
            <a:r>
              <a:rPr lang="en-US" altLang="ja-JP" sz="3200" dirty="0" smtClean="0"/>
              <a:t>23</a:t>
            </a:r>
            <a:r>
              <a:rPr lang="ja-JP" altLang="en-US" sz="3200" dirty="0" smtClean="0"/>
              <a:t>年</a:t>
            </a:r>
            <a:r>
              <a:rPr lang="en-US" altLang="ja-JP" sz="3200" dirty="0" smtClean="0"/>
              <a:t>9</a:t>
            </a:r>
            <a:r>
              <a:rPr lang="ja-JP" altLang="en-US" sz="3200" dirty="0" smtClean="0"/>
              <a:t>月に、</a:t>
            </a:r>
            <a:r>
              <a:rPr lang="ja-JP" altLang="en-US" sz="3200" dirty="0" smtClean="0"/>
              <a:t>継続的に受け入れられる農家等の組織化</a:t>
            </a:r>
            <a:r>
              <a:rPr lang="ja-JP" altLang="en-US" sz="3200" dirty="0" smtClean="0"/>
              <a:t>（任意組織）</a:t>
            </a:r>
            <a:endParaRPr lang="en-US" altLang="ja-JP" sz="3200" dirty="0" smtClean="0"/>
          </a:p>
          <a:p>
            <a:endParaRPr kumimoji="1" lang="ja-JP" altLang="en-US" sz="2800" dirty="0"/>
          </a:p>
        </p:txBody>
      </p:sp>
      <p:pic>
        <p:nvPicPr>
          <p:cNvPr id="13" name="図 12" descr="IMG_04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9895" y="2398425"/>
            <a:ext cx="4412105" cy="4287187"/>
          </a:xfrm>
          <a:prstGeom prst="rect">
            <a:avLst/>
          </a:prstGeom>
          <a:noFill/>
          <a:ln>
            <a:noFill/>
          </a:ln>
        </p:spPr>
      </p:pic>
    </p:spTree>
    <p:extLst>
      <p:ext uri="{BB962C8B-B14F-4D97-AF65-F5344CB8AC3E}">
        <p14:creationId xmlns:p14="http://schemas.microsoft.com/office/powerpoint/2010/main" val="552216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教育旅行受け入れのモデルプラン</a:t>
            </a:r>
            <a:endParaRPr kumimoji="1" lang="ja-JP" altLang="en-US"/>
          </a:p>
        </p:txBody>
      </p:sp>
      <p:graphicFrame>
        <p:nvGraphicFramePr>
          <p:cNvPr id="7" name="コンテンツ プレースホルダー 6"/>
          <p:cNvGraphicFramePr>
            <a:graphicFrameLocks noGrp="1"/>
          </p:cNvGraphicFramePr>
          <p:nvPr>
            <p:ph idx="1"/>
            <p:extLst>
              <p:ext uri="{D42A27DB-BD31-4B8C-83A1-F6EECF244321}">
                <p14:modId xmlns:p14="http://schemas.microsoft.com/office/powerpoint/2010/main" val="1103414426"/>
              </p:ext>
            </p:extLst>
          </p:nvPr>
        </p:nvGraphicFramePr>
        <p:xfrm>
          <a:off x="1424066" y="1424066"/>
          <a:ext cx="10658005" cy="5239846"/>
        </p:xfrm>
        <a:graphic>
          <a:graphicData uri="http://schemas.openxmlformats.org/drawingml/2006/table">
            <a:tbl>
              <a:tblPr firstRow="1" bandRow="1">
                <a:tableStyleId>{5C22544A-7EE6-4342-B048-85BDC9FD1C3A}</a:tableStyleId>
              </a:tblPr>
              <a:tblGrid>
                <a:gridCol w="1783829"/>
                <a:gridCol w="4250148"/>
                <a:gridCol w="4624028"/>
              </a:tblGrid>
              <a:tr h="876140">
                <a:tc>
                  <a:txBody>
                    <a:bodyPr/>
                    <a:lstStyle/>
                    <a:p>
                      <a:pPr algn="ctr">
                        <a:lnSpc>
                          <a:spcPct val="150000"/>
                        </a:lnSpc>
                      </a:pPr>
                      <a:r>
                        <a:rPr kumimoji="1" lang="ja-JP" altLang="en-US" sz="3600" smtClean="0"/>
                        <a:t>日程</a:t>
                      </a:r>
                      <a:endParaRPr kumimoji="1" lang="ja-JP" altLang="en-US" sz="3600"/>
                    </a:p>
                  </a:txBody>
                  <a:tcPr/>
                </a:tc>
                <a:tc>
                  <a:txBody>
                    <a:bodyPr/>
                    <a:lstStyle/>
                    <a:p>
                      <a:pPr algn="ctr">
                        <a:lnSpc>
                          <a:spcPct val="150000"/>
                        </a:lnSpc>
                      </a:pPr>
                      <a:r>
                        <a:rPr kumimoji="1" lang="ja-JP" altLang="en-US" sz="3600" smtClean="0"/>
                        <a:t>午前</a:t>
                      </a:r>
                      <a:endParaRPr kumimoji="1" lang="ja-JP" altLang="en-US" sz="3600"/>
                    </a:p>
                  </a:txBody>
                  <a:tcPr/>
                </a:tc>
                <a:tc>
                  <a:txBody>
                    <a:bodyPr/>
                    <a:lstStyle/>
                    <a:p>
                      <a:pPr algn="ctr">
                        <a:lnSpc>
                          <a:spcPct val="150000"/>
                        </a:lnSpc>
                      </a:pPr>
                      <a:r>
                        <a:rPr kumimoji="1" lang="ja-JP" altLang="en-US" sz="3600" smtClean="0"/>
                        <a:t>午後</a:t>
                      </a:r>
                      <a:endParaRPr kumimoji="1" lang="ja-JP" altLang="en-US" sz="3600"/>
                    </a:p>
                  </a:txBody>
                  <a:tcPr/>
                </a:tc>
              </a:tr>
              <a:tr h="1768066">
                <a:tc>
                  <a:txBody>
                    <a:bodyPr/>
                    <a:lstStyle/>
                    <a:p>
                      <a:pPr algn="ctr">
                        <a:lnSpc>
                          <a:spcPct val="150000"/>
                        </a:lnSpc>
                      </a:pPr>
                      <a:r>
                        <a:rPr kumimoji="1" lang="en-US" altLang="ja-JP" sz="3200" dirty="0" smtClean="0"/>
                        <a:t>1</a:t>
                      </a:r>
                      <a:r>
                        <a:rPr kumimoji="1" lang="ja-JP" altLang="en-US" sz="3200" smtClean="0"/>
                        <a:t>日目</a:t>
                      </a:r>
                      <a:endParaRPr kumimoji="1" lang="ja-JP" altLang="en-US" sz="3200"/>
                    </a:p>
                  </a:txBody>
                  <a:tcPr/>
                </a:tc>
                <a:tc>
                  <a:txBody>
                    <a:bodyPr/>
                    <a:lstStyle/>
                    <a:p>
                      <a:pPr algn="l">
                        <a:lnSpc>
                          <a:spcPct val="200000"/>
                        </a:lnSpc>
                        <a:spcAft>
                          <a:spcPts val="0"/>
                        </a:spcAft>
                      </a:pPr>
                      <a:r>
                        <a:rPr lang="ja-JP" sz="2800" kern="100">
                          <a:effectLst/>
                          <a:latin typeface="Century" charset="0"/>
                          <a:ea typeface="ＭＳ ゴシック" charset="-128"/>
                          <a:cs typeface="Times New Roman" charset="0"/>
                        </a:rPr>
                        <a:t>現地まで移動</a:t>
                      </a:r>
                      <a:endParaRPr lang="ja-JP" sz="3600" kern="100">
                        <a:effectLst/>
                        <a:latin typeface="Century" charset="0"/>
                        <a:ea typeface="ＭＳ 明朝" charset="-128"/>
                        <a:cs typeface="Times New Roman" charset="0"/>
                      </a:endParaRPr>
                    </a:p>
                  </a:txBody>
                  <a:tcPr marL="68580" marR="68580" marT="0" marB="0"/>
                </a:tc>
                <a:tc>
                  <a:txBody>
                    <a:bodyPr/>
                    <a:lstStyle/>
                    <a:p>
                      <a:pPr algn="l">
                        <a:lnSpc>
                          <a:spcPct val="200000"/>
                        </a:lnSpc>
                        <a:spcAft>
                          <a:spcPts val="0"/>
                        </a:spcAft>
                      </a:pPr>
                      <a:r>
                        <a:rPr lang="ja-JP" sz="2800" kern="100">
                          <a:effectLst/>
                          <a:latin typeface="Century" charset="0"/>
                          <a:ea typeface="ＭＳ ゴシック" charset="-128"/>
                          <a:cs typeface="Times New Roman" charset="0"/>
                        </a:rPr>
                        <a:t>体験活動　※全体でホテル泊</a:t>
                      </a:r>
                      <a:endParaRPr lang="ja-JP" sz="3600" kern="100">
                        <a:effectLst/>
                        <a:latin typeface="Century" charset="0"/>
                        <a:ea typeface="ＭＳ 明朝" charset="-128"/>
                        <a:cs typeface="Times New Roman" charset="0"/>
                      </a:endParaRPr>
                    </a:p>
                  </a:txBody>
                  <a:tcPr marL="68580" marR="68580" marT="0" marB="0"/>
                </a:tc>
              </a:tr>
              <a:tr h="1326049">
                <a:tc>
                  <a:txBody>
                    <a:bodyPr/>
                    <a:lstStyle/>
                    <a:p>
                      <a:pPr algn="ctr">
                        <a:lnSpc>
                          <a:spcPct val="150000"/>
                        </a:lnSpc>
                      </a:pPr>
                      <a:r>
                        <a:rPr kumimoji="1" lang="en-US" altLang="ja-JP" sz="3200" dirty="0" smtClean="0"/>
                        <a:t>2</a:t>
                      </a:r>
                      <a:r>
                        <a:rPr kumimoji="1" lang="ja-JP" altLang="en-US" sz="3200" smtClean="0"/>
                        <a:t>日目</a:t>
                      </a:r>
                      <a:endParaRPr kumimoji="1" lang="ja-JP" altLang="en-US" sz="3200"/>
                    </a:p>
                  </a:txBody>
                  <a:tcPr/>
                </a:tc>
                <a:tc>
                  <a:txBody>
                    <a:bodyPr/>
                    <a:lstStyle/>
                    <a:p>
                      <a:pPr algn="l">
                        <a:lnSpc>
                          <a:spcPct val="150000"/>
                        </a:lnSpc>
                        <a:spcAft>
                          <a:spcPts val="0"/>
                        </a:spcAft>
                      </a:pPr>
                      <a:r>
                        <a:rPr lang="ja-JP" sz="2800" kern="100" smtClean="0">
                          <a:effectLst/>
                          <a:latin typeface="Century" charset="0"/>
                          <a:ea typeface="ＭＳ ゴシック" charset="-128"/>
                          <a:cs typeface="Times New Roman" charset="0"/>
                        </a:rPr>
                        <a:t>対面式</a:t>
                      </a:r>
                      <a:r>
                        <a:rPr lang="ja-JP" sz="2800" kern="100">
                          <a:effectLst/>
                          <a:latin typeface="Century" charset="0"/>
                          <a:ea typeface="ＭＳ ゴシック" charset="-128"/>
                          <a:cs typeface="Times New Roman" charset="0"/>
                        </a:rPr>
                        <a:t>〜各家庭で生活体験〜昼食作り</a:t>
                      </a:r>
                      <a:endParaRPr lang="ja-JP" sz="3600" kern="100">
                        <a:effectLst/>
                        <a:latin typeface="Century" charset="0"/>
                        <a:ea typeface="ＭＳ 明朝" charset="-128"/>
                        <a:cs typeface="Times New Roman" charset="0"/>
                      </a:endParaRPr>
                    </a:p>
                  </a:txBody>
                  <a:tcPr marL="68580" marR="68580" marT="0" marB="0"/>
                </a:tc>
                <a:tc>
                  <a:txBody>
                    <a:bodyPr/>
                    <a:lstStyle/>
                    <a:p>
                      <a:pPr algn="l">
                        <a:lnSpc>
                          <a:spcPct val="150000"/>
                        </a:lnSpc>
                        <a:spcAft>
                          <a:spcPts val="0"/>
                        </a:spcAft>
                      </a:pPr>
                      <a:r>
                        <a:rPr lang="ja-JP" sz="2800" kern="100">
                          <a:effectLst/>
                          <a:latin typeface="Century" charset="0"/>
                          <a:ea typeface="ＭＳ ゴシック" charset="-128"/>
                          <a:cs typeface="Times New Roman" charset="0"/>
                        </a:rPr>
                        <a:t>野外で生活体験〜夕食〜お話と交流、民泊</a:t>
                      </a:r>
                      <a:endParaRPr lang="ja-JP" sz="3600" kern="100">
                        <a:effectLst/>
                        <a:latin typeface="Century" charset="0"/>
                        <a:ea typeface="ＭＳ 明朝" charset="-128"/>
                        <a:cs typeface="Times New Roman" charset="0"/>
                      </a:endParaRPr>
                    </a:p>
                  </a:txBody>
                  <a:tcPr marL="68580" marR="68580" marT="0" marB="0"/>
                </a:tc>
              </a:tr>
              <a:tr h="1231331">
                <a:tc>
                  <a:txBody>
                    <a:bodyPr/>
                    <a:lstStyle/>
                    <a:p>
                      <a:pPr algn="ctr">
                        <a:lnSpc>
                          <a:spcPct val="150000"/>
                        </a:lnSpc>
                      </a:pPr>
                      <a:r>
                        <a:rPr kumimoji="1" lang="en-US" altLang="ja-JP" sz="3200" dirty="0" smtClean="0"/>
                        <a:t>3</a:t>
                      </a:r>
                      <a:r>
                        <a:rPr kumimoji="1" lang="ja-JP" altLang="en-US" sz="3200" smtClean="0"/>
                        <a:t>日目</a:t>
                      </a:r>
                      <a:endParaRPr kumimoji="1" lang="ja-JP" altLang="en-US" sz="3200"/>
                    </a:p>
                  </a:txBody>
                  <a:tcPr/>
                </a:tc>
                <a:tc>
                  <a:txBody>
                    <a:bodyPr/>
                    <a:lstStyle/>
                    <a:p>
                      <a:pPr algn="l">
                        <a:lnSpc>
                          <a:spcPct val="150000"/>
                        </a:lnSpc>
                        <a:spcAft>
                          <a:spcPts val="0"/>
                        </a:spcAft>
                      </a:pPr>
                      <a:r>
                        <a:rPr lang="ja-JP" sz="2800" kern="100">
                          <a:effectLst/>
                          <a:latin typeface="Century" charset="0"/>
                          <a:ea typeface="ＭＳ ゴシック" charset="-128"/>
                          <a:cs typeface="Times New Roman" charset="0"/>
                        </a:rPr>
                        <a:t>朝食〜お別れの会　</a:t>
                      </a:r>
                      <a:endParaRPr lang="en-US" altLang="ja-JP" sz="2800" kern="100" dirty="0" smtClean="0">
                        <a:effectLst/>
                        <a:latin typeface="Century" charset="0"/>
                        <a:ea typeface="ＭＳ ゴシック" charset="-128"/>
                        <a:cs typeface="Times New Roman" charset="0"/>
                      </a:endParaRPr>
                    </a:p>
                    <a:p>
                      <a:pPr algn="l">
                        <a:lnSpc>
                          <a:spcPct val="150000"/>
                        </a:lnSpc>
                        <a:spcAft>
                          <a:spcPts val="0"/>
                        </a:spcAft>
                      </a:pPr>
                      <a:r>
                        <a:rPr lang="ja-JP" sz="2400" kern="100" smtClean="0">
                          <a:effectLst/>
                          <a:latin typeface="Century" charset="0"/>
                          <a:ea typeface="ＭＳ ゴシック" charset="-128"/>
                          <a:cs typeface="Times New Roman" charset="0"/>
                        </a:rPr>
                        <a:t>※</a:t>
                      </a:r>
                      <a:r>
                        <a:rPr lang="ja-JP" sz="2400" kern="100">
                          <a:effectLst/>
                          <a:latin typeface="Century" charset="0"/>
                          <a:ea typeface="ＭＳ ゴシック" charset="-128"/>
                          <a:cs typeface="Times New Roman" charset="0"/>
                        </a:rPr>
                        <a:t>学校によって野尻湖</a:t>
                      </a:r>
                      <a:r>
                        <a:rPr lang="ja-JP" sz="2400" kern="100" smtClean="0">
                          <a:effectLst/>
                          <a:latin typeface="Century" charset="0"/>
                          <a:ea typeface="ＭＳ ゴシック" charset="-128"/>
                          <a:cs typeface="Times New Roman" charset="0"/>
                        </a:rPr>
                        <a:t>遊覧</a:t>
                      </a:r>
                      <a:r>
                        <a:rPr lang="ja-JP" altLang="en-US" sz="2400" kern="100" smtClean="0">
                          <a:effectLst/>
                          <a:latin typeface="Century" charset="0"/>
                          <a:ea typeface="ＭＳ ゴシック" charset="-128"/>
                          <a:cs typeface="Times New Roman" charset="0"/>
                        </a:rPr>
                        <a:t>等</a:t>
                      </a:r>
                      <a:endParaRPr lang="ja-JP" sz="3200" kern="100">
                        <a:effectLst/>
                        <a:latin typeface="Century" charset="0"/>
                        <a:ea typeface="ＭＳ 明朝" charset="-128"/>
                        <a:cs typeface="Times New Roman" charset="0"/>
                      </a:endParaRPr>
                    </a:p>
                  </a:txBody>
                  <a:tcPr marL="68580" marR="68580" marT="0" marB="0"/>
                </a:tc>
                <a:tc>
                  <a:txBody>
                    <a:bodyPr/>
                    <a:lstStyle/>
                    <a:p>
                      <a:pPr algn="l">
                        <a:lnSpc>
                          <a:spcPct val="200000"/>
                        </a:lnSpc>
                        <a:spcAft>
                          <a:spcPts val="0"/>
                        </a:spcAft>
                      </a:pPr>
                      <a:r>
                        <a:rPr lang="ja-JP" sz="2800" kern="100">
                          <a:effectLst/>
                          <a:latin typeface="Century" charset="0"/>
                          <a:ea typeface="ＭＳ ゴシック" charset="-128"/>
                          <a:cs typeface="Times New Roman" charset="0"/>
                        </a:rPr>
                        <a:t>学校まで移動</a:t>
                      </a:r>
                      <a:endParaRPr lang="ja-JP" sz="3600" kern="100">
                        <a:effectLst/>
                        <a:latin typeface="Century" charset="0"/>
                        <a:ea typeface="ＭＳ 明朝" charset="-128"/>
                        <a:cs typeface="Times New Roman" charset="0"/>
                      </a:endParaRPr>
                    </a:p>
                  </a:txBody>
                  <a:tcPr marL="68580" marR="68580" marT="0" marB="0"/>
                </a:tc>
              </a:tr>
            </a:tbl>
          </a:graphicData>
        </a:graphic>
      </p:graphicFrame>
    </p:spTree>
    <p:extLst>
      <p:ext uri="{BB962C8B-B14F-4D97-AF65-F5344CB8AC3E}">
        <p14:creationId xmlns:p14="http://schemas.microsoft.com/office/powerpoint/2010/main" val="2414378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教育旅行団体の受け入れ先</a:t>
            </a:r>
            <a:endParaRPr kumimoji="1" lang="ja-JP" altLang="en-US"/>
          </a:p>
        </p:txBody>
      </p:sp>
      <p:sp>
        <p:nvSpPr>
          <p:cNvPr id="12" name="コンテンツ プレースホルダー 11"/>
          <p:cNvSpPr>
            <a:spLocks noGrp="1"/>
          </p:cNvSpPr>
          <p:nvPr>
            <p:ph idx="1"/>
          </p:nvPr>
        </p:nvSpPr>
        <p:spPr>
          <a:xfrm>
            <a:off x="1454045" y="1439056"/>
            <a:ext cx="10538085" cy="5418944"/>
          </a:xfrm>
        </p:spPr>
        <p:txBody>
          <a:bodyPr>
            <a:normAutofit/>
          </a:bodyPr>
          <a:lstStyle/>
          <a:p>
            <a:endParaRPr lang="en-US" altLang="ja-JP" sz="3200" dirty="0" smtClean="0"/>
          </a:p>
          <a:p>
            <a:endParaRPr kumimoji="1" lang="ja-JP" altLang="en-US" sz="2800"/>
          </a:p>
        </p:txBody>
      </p:sp>
      <p:sp>
        <p:nvSpPr>
          <p:cNvPr id="7" name="コンテンツ プレースホルダー 11"/>
          <p:cNvSpPr txBox="1">
            <a:spLocks/>
          </p:cNvSpPr>
          <p:nvPr/>
        </p:nvSpPr>
        <p:spPr>
          <a:xfrm>
            <a:off x="1214203" y="1439057"/>
            <a:ext cx="10536835" cy="18288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ja-JP" sz="3200">
                <a:latin typeface="+mn-ea"/>
                <a:cs typeface="HGPGothicE" charset="-128"/>
              </a:rPr>
              <a:t>千葉県内の小・中学校、都内の中学・高等学校、関西の</a:t>
            </a:r>
            <a:r>
              <a:rPr lang="ja-JP" altLang="ja-JP" sz="3200" smtClean="0">
                <a:latin typeface="+mn-ea"/>
                <a:cs typeface="HGPGothicE" charset="-128"/>
              </a:rPr>
              <a:t>中学校</a:t>
            </a:r>
            <a:endParaRPr lang="en-US" altLang="ja-JP" sz="3200" dirty="0" smtClean="0">
              <a:latin typeface="+mn-ea"/>
              <a:cs typeface="HGPGothicE" charset="-128"/>
            </a:endParaRPr>
          </a:p>
          <a:p>
            <a:r>
              <a:rPr lang="ja-JP" altLang="ja-JP" sz="3200">
                <a:latin typeface="+mn-ea"/>
                <a:cs typeface="HGPGothicE" charset="-128"/>
              </a:rPr>
              <a:t>私立学校の利用が増えてきて</a:t>
            </a:r>
            <a:r>
              <a:rPr lang="ja-JP" altLang="ja-JP" sz="3200" smtClean="0">
                <a:latin typeface="+mn-ea"/>
                <a:cs typeface="HGPGothicE" charset="-128"/>
              </a:rPr>
              <a:t>い</a:t>
            </a:r>
            <a:r>
              <a:rPr lang="ja-JP" altLang="en-US" sz="3200" smtClean="0">
                <a:latin typeface="+mn-ea"/>
                <a:cs typeface="HGPGothicE" charset="-128"/>
              </a:rPr>
              <a:t>る</a:t>
            </a:r>
            <a:endParaRPr lang="en-US" altLang="ja-JP" sz="3200" dirty="0" smtClean="0"/>
          </a:p>
        </p:txBody>
      </p:sp>
      <p:graphicFrame>
        <p:nvGraphicFramePr>
          <p:cNvPr id="3" name="表 2"/>
          <p:cNvGraphicFramePr>
            <a:graphicFrameLocks noGrp="1"/>
          </p:cNvGraphicFramePr>
          <p:nvPr>
            <p:extLst>
              <p:ext uri="{D42A27DB-BD31-4B8C-83A1-F6EECF244321}">
                <p14:modId xmlns:p14="http://schemas.microsoft.com/office/powerpoint/2010/main" val="314039812"/>
              </p:ext>
            </p:extLst>
          </p:nvPr>
        </p:nvGraphicFramePr>
        <p:xfrm>
          <a:off x="1678897" y="3267857"/>
          <a:ext cx="4377129" cy="3542674"/>
        </p:xfrm>
        <a:graphic>
          <a:graphicData uri="http://schemas.openxmlformats.org/drawingml/2006/table">
            <a:tbl>
              <a:tblPr firstRow="1" firstCol="1" bandRow="1">
                <a:tableStyleId>{5C22544A-7EE6-4342-B048-85BDC9FD1C3A}</a:tableStyleId>
              </a:tblPr>
              <a:tblGrid>
                <a:gridCol w="1364106"/>
                <a:gridCol w="1169233"/>
                <a:gridCol w="1843790"/>
              </a:tblGrid>
              <a:tr h="494674">
                <a:tc>
                  <a:txBody>
                    <a:bodyPr/>
                    <a:lstStyle/>
                    <a:p>
                      <a:pPr algn="ctr">
                        <a:lnSpc>
                          <a:spcPct val="150000"/>
                        </a:lnSpc>
                        <a:spcAft>
                          <a:spcPts val="0"/>
                        </a:spcAft>
                      </a:pPr>
                      <a:r>
                        <a:rPr lang="ja-JP" altLang="en-US" sz="2000" b="0" kern="100" smtClean="0">
                          <a:effectLst/>
                          <a:latin typeface="Century" charset="0"/>
                          <a:ea typeface="ＭＳ 明朝" charset="-128"/>
                          <a:cs typeface="Times New Roman" charset="0"/>
                        </a:rPr>
                        <a:t>年度</a:t>
                      </a:r>
                      <a:endParaRPr lang="ja-JP" sz="2000" b="0" kern="100">
                        <a:effectLst/>
                        <a:latin typeface="Century" charset="0"/>
                        <a:ea typeface="ＭＳ 明朝" charset="-128"/>
                        <a:cs typeface="Times New Roman" charset="0"/>
                      </a:endParaRPr>
                    </a:p>
                  </a:txBody>
                  <a:tcPr marL="68580" marR="68580" marT="0" marB="0"/>
                </a:tc>
                <a:tc>
                  <a:txBody>
                    <a:bodyPr/>
                    <a:lstStyle/>
                    <a:p>
                      <a:pPr algn="ctr">
                        <a:lnSpc>
                          <a:spcPct val="150000"/>
                        </a:lnSpc>
                        <a:spcAft>
                          <a:spcPts val="0"/>
                        </a:spcAft>
                      </a:pPr>
                      <a:r>
                        <a:rPr lang="ja-JP" sz="2000" b="0" kern="100">
                          <a:effectLst/>
                        </a:rPr>
                        <a:t>団体数</a:t>
                      </a:r>
                      <a:endParaRPr lang="ja-JP" sz="2000" b="0" kern="100">
                        <a:effectLst/>
                        <a:latin typeface="Century" charset="0"/>
                        <a:ea typeface="ＭＳ 明朝" charset="-128"/>
                        <a:cs typeface="Times New Roman" charset="0"/>
                      </a:endParaRPr>
                    </a:p>
                  </a:txBody>
                  <a:tcPr marL="68580" marR="68580" marT="0" marB="0"/>
                </a:tc>
                <a:tc>
                  <a:txBody>
                    <a:bodyPr/>
                    <a:lstStyle/>
                    <a:p>
                      <a:pPr algn="ctr">
                        <a:lnSpc>
                          <a:spcPct val="150000"/>
                        </a:lnSpc>
                        <a:spcAft>
                          <a:spcPts val="0"/>
                        </a:spcAft>
                      </a:pPr>
                      <a:r>
                        <a:rPr lang="ja-JP" sz="2000" b="0" kern="100">
                          <a:effectLst/>
                        </a:rPr>
                        <a:t>受入人数</a:t>
                      </a:r>
                      <a:endParaRPr lang="ja-JP" sz="2000" b="0" kern="100">
                        <a:effectLst/>
                        <a:latin typeface="Century" charset="0"/>
                        <a:ea typeface="ＭＳ 明朝" charset="-128"/>
                        <a:cs typeface="Times New Roman" charset="0"/>
                      </a:endParaRPr>
                    </a:p>
                  </a:txBody>
                  <a:tcPr marL="68580" marR="68580" marT="0" marB="0"/>
                </a:tc>
              </a:tr>
              <a:tr h="236101">
                <a:tc>
                  <a:txBody>
                    <a:bodyPr/>
                    <a:lstStyle/>
                    <a:p>
                      <a:pPr algn="just">
                        <a:spcAft>
                          <a:spcPts val="0"/>
                        </a:spcAft>
                      </a:pPr>
                      <a:r>
                        <a:rPr lang="en-US" altLang="ja-JP" sz="2000" kern="100" dirty="0" smtClean="0">
                          <a:effectLst/>
                          <a:latin typeface="Century" charset="0"/>
                          <a:ea typeface="ＭＳ 明朝" charset="-128"/>
                          <a:cs typeface="Times New Roman" charset="0"/>
                        </a:rPr>
                        <a:t>2011,H23</a:t>
                      </a:r>
                    </a:p>
                  </a:txBody>
                  <a:tcPr marL="68580" marR="68580" marT="0" marB="0"/>
                </a:tc>
                <a:tc>
                  <a:txBody>
                    <a:bodyPr/>
                    <a:lstStyle/>
                    <a:p>
                      <a:pPr algn="r">
                        <a:spcAft>
                          <a:spcPts val="0"/>
                        </a:spcAft>
                      </a:pPr>
                      <a:r>
                        <a:rPr lang="en-US" sz="2000" kern="100" dirty="0">
                          <a:effectLst/>
                        </a:rPr>
                        <a:t>3</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390</a:t>
                      </a:r>
                      <a:endParaRPr lang="ja-JP" sz="2000" kern="100">
                        <a:effectLst/>
                        <a:latin typeface="Century" charset="0"/>
                        <a:ea typeface="ＭＳ 明朝" charset="-128"/>
                        <a:cs typeface="Times New Roman" charset="0"/>
                      </a:endParaRPr>
                    </a:p>
                  </a:txBody>
                  <a:tcPr marL="68580" marR="68580" marT="0" marB="0"/>
                </a:tc>
              </a:tr>
              <a:tr h="236101">
                <a:tc>
                  <a:txBody>
                    <a:bodyPr/>
                    <a:lstStyle/>
                    <a:p>
                      <a:pPr algn="just">
                        <a:spcAft>
                          <a:spcPts val="0"/>
                        </a:spcAft>
                      </a:pPr>
                      <a:r>
                        <a:rPr lang="en-US" altLang="ja-JP" sz="2000" kern="100" dirty="0" smtClean="0">
                          <a:effectLst/>
                          <a:latin typeface="Century" charset="0"/>
                          <a:ea typeface="ＭＳ 明朝" charset="-128"/>
                          <a:cs typeface="Times New Roman" charset="0"/>
                        </a:rPr>
                        <a:t>2012,H24</a:t>
                      </a:r>
                    </a:p>
                  </a:txBody>
                  <a:tcPr marL="68580" marR="68580" marT="0" marB="0"/>
                </a:tc>
                <a:tc>
                  <a:txBody>
                    <a:bodyPr/>
                    <a:lstStyle/>
                    <a:p>
                      <a:pPr algn="r">
                        <a:spcAft>
                          <a:spcPts val="0"/>
                        </a:spcAft>
                      </a:pPr>
                      <a:r>
                        <a:rPr lang="en-US" sz="2000" kern="100" dirty="0">
                          <a:effectLst/>
                        </a:rPr>
                        <a:t>8</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1,361</a:t>
                      </a:r>
                      <a:endParaRPr lang="ja-JP" sz="2000" kern="100">
                        <a:effectLst/>
                        <a:latin typeface="Century" charset="0"/>
                        <a:ea typeface="ＭＳ 明朝" charset="-128"/>
                        <a:cs typeface="Times New Roman" charset="0"/>
                      </a:endParaRPr>
                    </a:p>
                  </a:txBody>
                  <a:tcPr marL="68580" marR="68580" marT="0" marB="0"/>
                </a:tc>
              </a:tr>
              <a:tr h="236101">
                <a:tc>
                  <a:txBody>
                    <a:bodyPr/>
                    <a:lstStyle/>
                    <a:p>
                      <a:pPr algn="just">
                        <a:spcAft>
                          <a:spcPts val="0"/>
                        </a:spcAft>
                      </a:pPr>
                      <a:r>
                        <a:rPr lang="en-US" altLang="ja-JP" sz="2000" kern="100" dirty="0" smtClean="0">
                          <a:effectLst/>
                          <a:latin typeface="Century" charset="0"/>
                          <a:ea typeface="ＭＳ 明朝" charset="-128"/>
                          <a:cs typeface="Times New Roman" charset="0"/>
                        </a:rPr>
                        <a:t>2013,H25</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8</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1,268</a:t>
                      </a:r>
                      <a:endParaRPr lang="ja-JP" sz="2000" kern="100">
                        <a:effectLst/>
                        <a:latin typeface="Century" charset="0"/>
                        <a:ea typeface="ＭＳ 明朝" charset="-128"/>
                        <a:cs typeface="Times New Roman" charset="0"/>
                      </a:endParaRPr>
                    </a:p>
                  </a:txBody>
                  <a:tcPr marL="68580" marR="68580" marT="0" marB="0"/>
                </a:tc>
              </a:tr>
              <a:tr h="236101">
                <a:tc>
                  <a:txBody>
                    <a:bodyPr/>
                    <a:lstStyle/>
                    <a:p>
                      <a:pPr algn="just">
                        <a:spcAft>
                          <a:spcPts val="0"/>
                        </a:spcAft>
                      </a:pPr>
                      <a:r>
                        <a:rPr lang="en-US" altLang="ja-JP" sz="2000" kern="100" dirty="0" smtClean="0">
                          <a:effectLst/>
                          <a:latin typeface="Century" charset="0"/>
                          <a:ea typeface="ＭＳ 明朝" charset="-128"/>
                          <a:cs typeface="Times New Roman" charset="0"/>
                        </a:rPr>
                        <a:t>2014,H26</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16</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2,047</a:t>
                      </a:r>
                      <a:endParaRPr lang="ja-JP" sz="2000" kern="100">
                        <a:effectLst/>
                        <a:latin typeface="Century" charset="0"/>
                        <a:ea typeface="ＭＳ 明朝" charset="-128"/>
                        <a:cs typeface="Times New Roman" charset="0"/>
                      </a:endParaRPr>
                    </a:p>
                  </a:txBody>
                  <a:tcPr marL="68580" marR="68580" marT="0" marB="0"/>
                </a:tc>
              </a:tr>
              <a:tr h="236101">
                <a:tc>
                  <a:txBody>
                    <a:bodyPr/>
                    <a:lstStyle/>
                    <a:p>
                      <a:pPr algn="just">
                        <a:spcAft>
                          <a:spcPts val="0"/>
                        </a:spcAft>
                      </a:pPr>
                      <a:r>
                        <a:rPr lang="en-US" altLang="ja-JP" sz="2000" kern="100" dirty="0" smtClean="0">
                          <a:effectLst/>
                          <a:latin typeface="Century" charset="0"/>
                          <a:ea typeface="ＭＳ 明朝" charset="-128"/>
                          <a:cs typeface="Times New Roman" charset="0"/>
                        </a:rPr>
                        <a:t>2015,H27</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14</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2,216</a:t>
                      </a:r>
                      <a:endParaRPr lang="ja-JP" sz="2000" kern="100">
                        <a:effectLst/>
                        <a:latin typeface="Century" charset="0"/>
                        <a:ea typeface="ＭＳ 明朝" charset="-128"/>
                        <a:cs typeface="Times New Roman" charset="0"/>
                      </a:endParaRPr>
                    </a:p>
                  </a:txBody>
                  <a:tcPr marL="68580" marR="68580" marT="0" marB="0"/>
                </a:tc>
              </a:tr>
              <a:tr h="236101">
                <a:tc>
                  <a:txBody>
                    <a:bodyPr/>
                    <a:lstStyle/>
                    <a:p>
                      <a:pPr algn="just">
                        <a:spcAft>
                          <a:spcPts val="0"/>
                        </a:spcAft>
                      </a:pPr>
                      <a:r>
                        <a:rPr lang="en-US" altLang="ja-JP" sz="2000" kern="100" dirty="0" smtClean="0">
                          <a:effectLst/>
                          <a:latin typeface="Century" charset="0"/>
                          <a:ea typeface="ＭＳ 明朝" charset="-128"/>
                          <a:cs typeface="Times New Roman" charset="0"/>
                        </a:rPr>
                        <a:t>2016,H28</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18</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2,961</a:t>
                      </a:r>
                      <a:endParaRPr lang="ja-JP" sz="2000" kern="100">
                        <a:effectLst/>
                        <a:latin typeface="Century" charset="0"/>
                        <a:ea typeface="ＭＳ 明朝" charset="-128"/>
                        <a:cs typeface="Times New Roman" charset="0"/>
                      </a:endParaRPr>
                    </a:p>
                  </a:txBody>
                  <a:tcPr marL="68580" marR="68580" marT="0" marB="0"/>
                </a:tc>
              </a:tr>
              <a:tr h="236101">
                <a:tc>
                  <a:txBody>
                    <a:bodyPr/>
                    <a:lstStyle/>
                    <a:p>
                      <a:pPr algn="just">
                        <a:spcAft>
                          <a:spcPts val="0"/>
                        </a:spcAft>
                      </a:pPr>
                      <a:r>
                        <a:rPr lang="en-US" altLang="ja-JP" sz="2000" kern="100" dirty="0" smtClean="0">
                          <a:effectLst/>
                          <a:latin typeface="Century" charset="0"/>
                          <a:ea typeface="ＭＳ 明朝" charset="-128"/>
                          <a:cs typeface="Times New Roman" charset="0"/>
                        </a:rPr>
                        <a:t>2017,H29</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18</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3,347</a:t>
                      </a:r>
                      <a:endParaRPr lang="ja-JP" sz="2000" kern="100">
                        <a:effectLst/>
                        <a:latin typeface="Century" charset="0"/>
                        <a:ea typeface="ＭＳ 明朝" charset="-128"/>
                        <a:cs typeface="Times New Roman" charset="0"/>
                      </a:endParaRPr>
                    </a:p>
                  </a:txBody>
                  <a:tcPr marL="68580" marR="68580" marT="0" marB="0"/>
                </a:tc>
              </a:tr>
              <a:tr h="236101">
                <a:tc>
                  <a:txBody>
                    <a:bodyPr/>
                    <a:lstStyle/>
                    <a:p>
                      <a:pPr algn="just">
                        <a:spcAft>
                          <a:spcPts val="0"/>
                        </a:spcAft>
                      </a:pPr>
                      <a:r>
                        <a:rPr lang="en-US" altLang="ja-JP" sz="2000" kern="100" dirty="0" smtClean="0">
                          <a:effectLst/>
                          <a:latin typeface="Century" charset="0"/>
                          <a:ea typeface="ＭＳ 明朝" charset="-128"/>
                          <a:cs typeface="Times New Roman" charset="0"/>
                        </a:rPr>
                        <a:t>2018,H30</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21</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sz="2000" kern="100" dirty="0">
                          <a:effectLst/>
                        </a:rPr>
                        <a:t>3,106</a:t>
                      </a:r>
                      <a:endParaRPr lang="ja-JP" sz="2000" kern="100">
                        <a:effectLst/>
                        <a:latin typeface="Century" charset="0"/>
                        <a:ea typeface="ＭＳ 明朝" charset="-128"/>
                        <a:cs typeface="Times New Roman" charset="0"/>
                      </a:endParaRPr>
                    </a:p>
                  </a:txBody>
                  <a:tcPr marL="68580" marR="68580" marT="0" marB="0"/>
                </a:tc>
              </a:tr>
              <a:tr h="0">
                <a:tc>
                  <a:txBody>
                    <a:bodyPr/>
                    <a:lstStyle/>
                    <a:p>
                      <a:r>
                        <a:rPr lang="en-US" altLang="ja-JP" sz="2000" kern="100" dirty="0" smtClean="0">
                          <a:effectLst/>
                          <a:latin typeface="Century" charset="0"/>
                        </a:rPr>
                        <a:t>2019,R1</a:t>
                      </a:r>
                      <a:endParaRPr lang="ja-JP" sz="2000" kern="100">
                        <a:effectLst/>
                        <a:latin typeface="Century" charset="0"/>
                      </a:endParaRPr>
                    </a:p>
                  </a:txBody>
                  <a:tcPr marL="68580" marR="68580" marT="0" marB="0"/>
                </a:tc>
                <a:tc>
                  <a:txBody>
                    <a:bodyPr/>
                    <a:lstStyle/>
                    <a:p>
                      <a:pPr algn="r"/>
                      <a:r>
                        <a:rPr lang="en-US" altLang="ja-JP" sz="2000" kern="100" dirty="0" smtClean="0">
                          <a:effectLst/>
                          <a:latin typeface="Century" charset="0"/>
                        </a:rPr>
                        <a:t>13</a:t>
                      </a:r>
                      <a:endParaRPr lang="ja-JP" sz="2000" kern="100">
                        <a:effectLst/>
                        <a:latin typeface="Century" charset="0"/>
                      </a:endParaRPr>
                    </a:p>
                  </a:txBody>
                  <a:tcPr marL="68580" marR="68580" marT="0" marB="0"/>
                </a:tc>
                <a:tc>
                  <a:txBody>
                    <a:bodyPr/>
                    <a:lstStyle/>
                    <a:p>
                      <a:pPr algn="r">
                        <a:spcAft>
                          <a:spcPts val="0"/>
                        </a:spcAft>
                      </a:pPr>
                      <a:r>
                        <a:rPr lang="en-US" altLang="ja-JP" sz="2000" kern="100" dirty="0" smtClean="0">
                          <a:effectLst/>
                        </a:rPr>
                        <a:t>2,066</a:t>
                      </a:r>
                      <a:r>
                        <a:rPr lang="ja-JP" sz="2000" kern="100">
                          <a:effectLst/>
                        </a:rPr>
                        <a:t>　</a:t>
                      </a:r>
                      <a:endParaRPr lang="ja-JP" sz="2000" kern="100">
                        <a:effectLst/>
                        <a:latin typeface="Century" charset="0"/>
                        <a:ea typeface="ＭＳ 明朝" charset="-128"/>
                        <a:cs typeface="Times New Roman" charset="0"/>
                      </a:endParaRPr>
                    </a:p>
                  </a:txBody>
                  <a:tcPr marL="68580" marR="68580" marT="0" marB="0"/>
                </a:tc>
              </a:tr>
              <a:tr h="236101">
                <a:tc>
                  <a:txBody>
                    <a:bodyPr/>
                    <a:lstStyle/>
                    <a:p>
                      <a:pPr algn="just">
                        <a:spcAft>
                          <a:spcPts val="0"/>
                        </a:spcAft>
                      </a:pP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altLang="ja-JP" sz="2000" kern="100" dirty="0" smtClean="0">
                          <a:effectLst/>
                        </a:rPr>
                        <a:t>119</a:t>
                      </a:r>
                      <a:r>
                        <a:rPr lang="ja-JP" sz="2000" kern="100" smtClean="0">
                          <a:effectLst/>
                        </a:rPr>
                        <a:t>団体</a:t>
                      </a:r>
                      <a:endParaRPr lang="ja-JP" sz="2000" kern="100">
                        <a:effectLst/>
                        <a:latin typeface="Century" charset="0"/>
                        <a:ea typeface="ＭＳ 明朝" charset="-128"/>
                        <a:cs typeface="Times New Roman" charset="0"/>
                      </a:endParaRPr>
                    </a:p>
                  </a:txBody>
                  <a:tcPr marL="68580" marR="68580" marT="0" marB="0"/>
                </a:tc>
                <a:tc>
                  <a:txBody>
                    <a:bodyPr/>
                    <a:lstStyle/>
                    <a:p>
                      <a:pPr algn="r">
                        <a:spcAft>
                          <a:spcPts val="0"/>
                        </a:spcAft>
                      </a:pPr>
                      <a:r>
                        <a:rPr lang="en-US" altLang="ja-JP" sz="2000" kern="100" dirty="0" smtClean="0">
                          <a:effectLst/>
                        </a:rPr>
                        <a:t>18,762</a:t>
                      </a:r>
                      <a:r>
                        <a:rPr lang="ja-JP" sz="2000" kern="100" smtClean="0">
                          <a:effectLst/>
                        </a:rPr>
                        <a:t>名</a:t>
                      </a:r>
                      <a:endParaRPr lang="ja-JP" sz="2000" kern="100">
                        <a:effectLst/>
                        <a:latin typeface="Century" charset="0"/>
                        <a:ea typeface="ＭＳ 明朝" charset="-128"/>
                        <a:cs typeface="Times New Roman" charset="0"/>
                      </a:endParaRPr>
                    </a:p>
                  </a:txBody>
                  <a:tcPr marL="68580" marR="68580" marT="0" marB="0"/>
                </a:tc>
              </a:tr>
            </a:tbl>
          </a:graphicData>
        </a:graphic>
      </p:graphicFrame>
    </p:spTree>
    <p:extLst>
      <p:ext uri="{BB962C8B-B14F-4D97-AF65-F5344CB8AC3E}">
        <p14:creationId xmlns:p14="http://schemas.microsoft.com/office/powerpoint/2010/main" val="1576620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受け入れ元</a:t>
            </a:r>
            <a:r>
              <a:rPr lang="en-US" altLang="ja-JP" b="1" dirty="0" smtClean="0"/>
              <a:t>  </a:t>
            </a:r>
            <a:r>
              <a:rPr lang="en-US" altLang="ja-JP" sz="2800" dirty="0" smtClean="0"/>
              <a:t>(</a:t>
            </a:r>
            <a:r>
              <a:rPr lang="ja-JP" altLang="en-US" sz="2800" smtClean="0"/>
              <a:t>総数１６３）</a:t>
            </a:r>
            <a:endParaRPr kumimoji="1" lang="ja-JP" altLang="en-US" sz="2800"/>
          </a:p>
        </p:txBody>
      </p:sp>
      <p:sp>
        <p:nvSpPr>
          <p:cNvPr id="7" name="コンテンツ プレースホルダー 11"/>
          <p:cNvSpPr txBox="1">
            <a:spLocks/>
          </p:cNvSpPr>
          <p:nvPr/>
        </p:nvSpPr>
        <p:spPr>
          <a:xfrm>
            <a:off x="1214203" y="1439057"/>
            <a:ext cx="10536835" cy="18288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endParaRPr lang="en-US" altLang="ja-JP" sz="3200" dirty="0" smtClean="0">
              <a:latin typeface="+mn-ea"/>
              <a:cs typeface="HGPGothicE" charset="-128"/>
            </a:endParaRPr>
          </a:p>
        </p:txBody>
      </p:sp>
      <p:sp>
        <p:nvSpPr>
          <p:cNvPr id="8" name="コンテンツ プレースホルダー 11"/>
          <p:cNvSpPr txBox="1">
            <a:spLocks/>
          </p:cNvSpPr>
          <p:nvPr/>
        </p:nvSpPr>
        <p:spPr>
          <a:xfrm>
            <a:off x="1214203" y="1304144"/>
            <a:ext cx="10977797" cy="533649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3200" smtClean="0">
                <a:latin typeface="+mn-ea"/>
                <a:cs typeface="HGPGothicE" charset="-128"/>
              </a:rPr>
              <a:t>会員区分別構成</a:t>
            </a:r>
            <a:endParaRPr lang="en-US" altLang="ja-JP" sz="3200" dirty="0" smtClean="0">
              <a:latin typeface="+mn-ea"/>
              <a:cs typeface="HGPGothicE" charset="-128"/>
            </a:endParaRPr>
          </a:p>
          <a:p>
            <a:pPr marL="457200" lvl="1" indent="0">
              <a:buNone/>
            </a:pPr>
            <a:r>
              <a:rPr lang="ja-JP" altLang="en-US" sz="2600" smtClean="0">
                <a:solidFill>
                  <a:schemeClr val="tx1"/>
                </a:solidFill>
                <a:latin typeface="+mn-ea"/>
                <a:cs typeface="HGPGothicE" charset="-128"/>
              </a:rPr>
              <a:t>農家民宿：</a:t>
            </a:r>
            <a:r>
              <a:rPr lang="en-US" altLang="ja-JP" sz="2600" dirty="0" smtClean="0">
                <a:solidFill>
                  <a:schemeClr val="tx1"/>
                </a:solidFill>
                <a:latin typeface="+mn-ea"/>
                <a:cs typeface="HGPGothicE" charset="-128"/>
              </a:rPr>
              <a:t>64</a:t>
            </a:r>
            <a:r>
              <a:rPr lang="ja-JP" altLang="en-US" sz="2600">
                <a:latin typeface="+mn-ea"/>
                <a:cs typeface="HGPGothicE" charset="-128"/>
              </a:rPr>
              <a:t>、一般：</a:t>
            </a:r>
            <a:r>
              <a:rPr lang="en-US" altLang="ja-JP" sz="2600" dirty="0">
                <a:latin typeface="+mn-ea"/>
                <a:cs typeface="HGPGothicE" charset="-128"/>
              </a:rPr>
              <a:t>49</a:t>
            </a:r>
            <a:r>
              <a:rPr lang="ja-JP" altLang="en-US" sz="2600">
                <a:latin typeface="+mn-ea"/>
                <a:cs typeface="HGPGothicE" charset="-128"/>
              </a:rPr>
              <a:t>、</a:t>
            </a:r>
            <a:r>
              <a:rPr lang="ja-JP" altLang="en-US" sz="2600" smtClean="0">
                <a:solidFill>
                  <a:srgbClr val="FF0000"/>
                </a:solidFill>
                <a:latin typeface="+mn-ea"/>
                <a:cs typeface="HGPGothicE" charset="-128"/>
              </a:rPr>
              <a:t>旅館業：</a:t>
            </a:r>
            <a:r>
              <a:rPr lang="en-US" altLang="ja-JP" sz="2600" dirty="0" smtClean="0">
                <a:solidFill>
                  <a:srgbClr val="FF0000"/>
                </a:solidFill>
                <a:latin typeface="+mn-ea"/>
                <a:cs typeface="HGPGothicE" charset="-128"/>
              </a:rPr>
              <a:t>42</a:t>
            </a:r>
            <a:r>
              <a:rPr lang="ja-JP" altLang="en-US" sz="2600" smtClean="0">
                <a:solidFill>
                  <a:srgbClr val="FF0000"/>
                </a:solidFill>
                <a:latin typeface="+mn-ea"/>
                <a:cs typeface="HGPGothicE" charset="-128"/>
              </a:rPr>
              <a:t>、ホテル：８</a:t>
            </a:r>
            <a:r>
              <a:rPr lang="ja-JP" altLang="en-US" sz="3000" smtClean="0">
                <a:latin typeface="+mn-ea"/>
                <a:cs typeface="HGPGothicE" charset="-128"/>
              </a:rPr>
              <a:t>　</a:t>
            </a:r>
            <a:endParaRPr lang="en-US" altLang="ja-JP" sz="3000" dirty="0" smtClean="0">
              <a:latin typeface="+mn-ea"/>
              <a:cs typeface="HGPGothicE" charset="-128"/>
            </a:endParaRPr>
          </a:p>
          <a:p>
            <a:r>
              <a:rPr lang="ja-JP" altLang="en-US" sz="3200" smtClean="0">
                <a:latin typeface="+mn-ea"/>
                <a:cs typeface="HGPGothicE" charset="-128"/>
              </a:rPr>
              <a:t>職業別構成</a:t>
            </a:r>
            <a:endParaRPr lang="en-US" altLang="ja-JP" sz="3200" dirty="0" smtClean="0">
              <a:latin typeface="+mn-ea"/>
              <a:cs typeface="HGPGothicE" charset="-128"/>
            </a:endParaRPr>
          </a:p>
          <a:p>
            <a:pPr marL="457200" lvl="1" indent="0">
              <a:buNone/>
            </a:pPr>
            <a:r>
              <a:rPr lang="ja-JP" altLang="en-US" sz="2600" smtClean="0">
                <a:solidFill>
                  <a:schemeClr val="tx1"/>
                </a:solidFill>
                <a:latin typeface="+mn-ea"/>
                <a:cs typeface="HGPGothicE" charset="-128"/>
              </a:rPr>
              <a:t>農業：</a:t>
            </a:r>
            <a:r>
              <a:rPr lang="en-US" altLang="ja-JP" sz="2600" dirty="0" smtClean="0">
                <a:solidFill>
                  <a:schemeClr val="tx1"/>
                </a:solidFill>
                <a:latin typeface="+mn-ea"/>
                <a:cs typeface="HGPGothicE" charset="-128"/>
              </a:rPr>
              <a:t>68</a:t>
            </a:r>
            <a:r>
              <a:rPr lang="ja-JP" altLang="en-US" sz="2600" smtClean="0">
                <a:solidFill>
                  <a:schemeClr val="tx1"/>
                </a:solidFill>
                <a:latin typeface="+mn-ea"/>
                <a:cs typeface="HGPGothicE" charset="-128"/>
              </a:rPr>
              <a:t>、</a:t>
            </a:r>
            <a:r>
              <a:rPr lang="ja-JP" altLang="en-US" sz="2600" smtClean="0">
                <a:solidFill>
                  <a:srgbClr val="FF0000"/>
                </a:solidFill>
                <a:latin typeface="+mn-ea"/>
                <a:cs typeface="HGPGothicE" charset="-128"/>
              </a:rPr>
              <a:t>ペンション・ロッジ： </a:t>
            </a:r>
            <a:r>
              <a:rPr lang="en-US" altLang="ja-JP" sz="2600" dirty="0" smtClean="0">
                <a:solidFill>
                  <a:srgbClr val="FF0000"/>
                </a:solidFill>
                <a:latin typeface="+mn-ea"/>
                <a:cs typeface="HGPGothicE" charset="-128"/>
              </a:rPr>
              <a:t>31</a:t>
            </a:r>
            <a:r>
              <a:rPr lang="ja-JP" altLang="en-US" sz="2600" smtClean="0">
                <a:solidFill>
                  <a:srgbClr val="FF0000"/>
                </a:solidFill>
                <a:latin typeface="+mn-ea"/>
                <a:cs typeface="HGPGothicE" charset="-128"/>
              </a:rPr>
              <a:t> 、自営業（ホテル旅館含む）： </a:t>
            </a:r>
            <a:r>
              <a:rPr lang="en-US" altLang="ja-JP" sz="2600" dirty="0" smtClean="0">
                <a:solidFill>
                  <a:srgbClr val="FF0000"/>
                </a:solidFill>
                <a:latin typeface="+mn-ea"/>
                <a:cs typeface="HGPGothicE" charset="-128"/>
              </a:rPr>
              <a:t>31</a:t>
            </a:r>
            <a:r>
              <a:rPr lang="ja-JP" altLang="en-US" sz="2600" smtClean="0">
                <a:latin typeface="+mn-ea"/>
                <a:cs typeface="HGPGothicE" charset="-128"/>
              </a:rPr>
              <a:t>、特になし：</a:t>
            </a:r>
            <a:r>
              <a:rPr lang="en-US" altLang="ja-JP" sz="2600" dirty="0" smtClean="0">
                <a:latin typeface="+mn-ea"/>
                <a:cs typeface="HGPGothicE" charset="-128"/>
              </a:rPr>
              <a:t>21</a:t>
            </a:r>
            <a:r>
              <a:rPr lang="ja-JP" altLang="en-US" sz="2600">
                <a:latin typeface="+mn-ea"/>
                <a:cs typeface="HGPGothicE" charset="-128"/>
              </a:rPr>
              <a:t> 、会社員： </a:t>
            </a:r>
            <a:r>
              <a:rPr lang="en-US" altLang="ja-JP" sz="2600" dirty="0">
                <a:latin typeface="+mn-ea"/>
                <a:cs typeface="HGPGothicE" charset="-128"/>
              </a:rPr>
              <a:t>12</a:t>
            </a:r>
            <a:endParaRPr lang="en-US" altLang="ja-JP" sz="2600" dirty="0" smtClean="0">
              <a:latin typeface="+mn-ea"/>
              <a:cs typeface="HGPGothicE" charset="-128"/>
            </a:endParaRPr>
          </a:p>
          <a:p>
            <a:r>
              <a:rPr lang="ja-JP" altLang="en-US" sz="3200" smtClean="0">
                <a:latin typeface="+mn-ea"/>
                <a:cs typeface="HGPGothicE" charset="-128"/>
              </a:rPr>
              <a:t>年齢別構成</a:t>
            </a:r>
            <a:endParaRPr lang="en-US" altLang="ja-JP" sz="3200" dirty="0" smtClean="0">
              <a:latin typeface="+mn-ea"/>
              <a:cs typeface="HGPGothicE" charset="-128"/>
            </a:endParaRPr>
          </a:p>
          <a:p>
            <a:pPr marL="457200" lvl="1" indent="0">
              <a:buNone/>
            </a:pPr>
            <a:r>
              <a:rPr lang="en-US" altLang="ja-JP" sz="2600" dirty="0" smtClean="0">
                <a:latin typeface="+mn-ea"/>
                <a:cs typeface="HGPGothicE" charset="-128"/>
              </a:rPr>
              <a:t>30</a:t>
            </a:r>
            <a:r>
              <a:rPr lang="ja-JP" altLang="en-US" sz="2600" smtClean="0">
                <a:latin typeface="+mn-ea"/>
                <a:cs typeface="HGPGothicE" charset="-128"/>
              </a:rPr>
              <a:t>代：</a:t>
            </a:r>
            <a:r>
              <a:rPr lang="en-US" altLang="ja-JP" sz="2600" dirty="0" smtClean="0">
                <a:latin typeface="+mn-ea"/>
                <a:cs typeface="HGPGothicE" charset="-128"/>
              </a:rPr>
              <a:t>2</a:t>
            </a:r>
            <a:r>
              <a:rPr lang="ja-JP" altLang="en-US" sz="2600" smtClean="0">
                <a:latin typeface="+mn-ea"/>
                <a:cs typeface="HGPGothicE" charset="-128"/>
              </a:rPr>
              <a:t>、</a:t>
            </a:r>
            <a:r>
              <a:rPr lang="en-US" altLang="ja-JP" sz="2600" dirty="0" smtClean="0">
                <a:latin typeface="+mn-ea"/>
                <a:cs typeface="HGPGothicE" charset="-128"/>
              </a:rPr>
              <a:t>40</a:t>
            </a:r>
            <a:r>
              <a:rPr lang="ja-JP" altLang="en-US" sz="2600" smtClean="0">
                <a:latin typeface="+mn-ea"/>
                <a:cs typeface="HGPGothicE" charset="-128"/>
              </a:rPr>
              <a:t>代：</a:t>
            </a:r>
            <a:r>
              <a:rPr lang="ja-JP" altLang="en-US" sz="2600">
                <a:latin typeface="+mn-ea"/>
                <a:cs typeface="HGPGothicE" charset="-128"/>
              </a:rPr>
              <a:t> </a:t>
            </a:r>
            <a:r>
              <a:rPr lang="en-US" altLang="ja-JP" sz="2600" dirty="0" smtClean="0">
                <a:latin typeface="+mn-ea"/>
                <a:cs typeface="HGPGothicE" charset="-128"/>
              </a:rPr>
              <a:t>8</a:t>
            </a:r>
            <a:r>
              <a:rPr lang="ja-JP" altLang="en-US" sz="2600" smtClean="0">
                <a:latin typeface="+mn-ea"/>
                <a:cs typeface="HGPGothicE" charset="-128"/>
              </a:rPr>
              <a:t>、 </a:t>
            </a:r>
            <a:r>
              <a:rPr lang="en-US" altLang="ja-JP" sz="2600" dirty="0" smtClean="0">
                <a:latin typeface="+mn-ea"/>
                <a:cs typeface="HGPGothicE" charset="-128"/>
              </a:rPr>
              <a:t>50</a:t>
            </a:r>
            <a:r>
              <a:rPr lang="ja-JP" altLang="en-US" sz="2600" smtClean="0">
                <a:latin typeface="+mn-ea"/>
                <a:cs typeface="HGPGothicE" charset="-128"/>
              </a:rPr>
              <a:t>代：</a:t>
            </a:r>
            <a:r>
              <a:rPr lang="ja-JP" altLang="en-US" sz="2600">
                <a:latin typeface="+mn-ea"/>
                <a:cs typeface="HGPGothicE" charset="-128"/>
              </a:rPr>
              <a:t> </a:t>
            </a:r>
            <a:r>
              <a:rPr lang="en-US" altLang="ja-JP" sz="2600" dirty="0" smtClean="0">
                <a:latin typeface="+mn-ea"/>
                <a:cs typeface="HGPGothicE" charset="-128"/>
              </a:rPr>
              <a:t>19</a:t>
            </a:r>
            <a:r>
              <a:rPr lang="ja-JP" altLang="en-US" sz="2600" smtClean="0">
                <a:latin typeface="+mn-ea"/>
                <a:cs typeface="HGPGothicE" charset="-128"/>
              </a:rPr>
              <a:t>、</a:t>
            </a:r>
            <a:r>
              <a:rPr lang="en-US" altLang="ja-JP" sz="2600" dirty="0" smtClean="0">
                <a:latin typeface="+mn-ea"/>
                <a:cs typeface="HGPGothicE" charset="-128"/>
              </a:rPr>
              <a:t>60</a:t>
            </a:r>
            <a:r>
              <a:rPr lang="ja-JP" altLang="en-US" sz="2600" smtClean="0">
                <a:latin typeface="+mn-ea"/>
                <a:cs typeface="HGPGothicE" charset="-128"/>
              </a:rPr>
              <a:t>代：</a:t>
            </a:r>
            <a:r>
              <a:rPr lang="ja-JP" altLang="en-US" sz="2600">
                <a:latin typeface="+mn-ea"/>
                <a:cs typeface="HGPGothicE" charset="-128"/>
              </a:rPr>
              <a:t> </a:t>
            </a:r>
            <a:r>
              <a:rPr lang="en-US" altLang="ja-JP" sz="2600" dirty="0" smtClean="0">
                <a:latin typeface="+mn-ea"/>
                <a:cs typeface="HGPGothicE" charset="-128"/>
              </a:rPr>
              <a:t>40</a:t>
            </a:r>
            <a:r>
              <a:rPr lang="ja-JP" altLang="en-US" sz="2600" smtClean="0">
                <a:latin typeface="+mn-ea"/>
                <a:cs typeface="HGPGothicE" charset="-128"/>
              </a:rPr>
              <a:t>、</a:t>
            </a:r>
            <a:r>
              <a:rPr lang="en-US" altLang="ja-JP" sz="2600" dirty="0" smtClean="0">
                <a:solidFill>
                  <a:srgbClr val="FF0000"/>
                </a:solidFill>
                <a:latin typeface="+mn-ea"/>
                <a:cs typeface="HGPGothicE" charset="-128"/>
              </a:rPr>
              <a:t>70</a:t>
            </a:r>
            <a:r>
              <a:rPr lang="ja-JP" altLang="en-US" sz="2600" smtClean="0">
                <a:solidFill>
                  <a:srgbClr val="FF0000"/>
                </a:solidFill>
                <a:latin typeface="+mn-ea"/>
                <a:cs typeface="HGPGothicE" charset="-128"/>
              </a:rPr>
              <a:t>代：</a:t>
            </a:r>
            <a:r>
              <a:rPr lang="ja-JP" altLang="en-US" sz="2600">
                <a:solidFill>
                  <a:srgbClr val="FF0000"/>
                </a:solidFill>
                <a:latin typeface="+mn-ea"/>
                <a:cs typeface="HGPGothicE" charset="-128"/>
              </a:rPr>
              <a:t> </a:t>
            </a:r>
            <a:r>
              <a:rPr lang="en-US" altLang="ja-JP" sz="2600" dirty="0" smtClean="0">
                <a:solidFill>
                  <a:srgbClr val="FF0000"/>
                </a:solidFill>
                <a:latin typeface="+mn-ea"/>
                <a:cs typeface="HGPGothicE" charset="-128"/>
              </a:rPr>
              <a:t>67</a:t>
            </a:r>
            <a:r>
              <a:rPr lang="ja-JP" altLang="en-US" sz="2600" smtClean="0">
                <a:latin typeface="+mn-ea"/>
                <a:cs typeface="HGPGothicE" charset="-128"/>
              </a:rPr>
              <a:t>、</a:t>
            </a:r>
            <a:r>
              <a:rPr lang="en-US" altLang="ja-JP" sz="2600" dirty="0" smtClean="0">
                <a:solidFill>
                  <a:srgbClr val="FF0000"/>
                </a:solidFill>
                <a:latin typeface="+mn-ea"/>
                <a:cs typeface="HGPGothicE" charset="-128"/>
              </a:rPr>
              <a:t>80</a:t>
            </a:r>
            <a:r>
              <a:rPr lang="ja-JP" altLang="en-US" sz="2600" smtClean="0">
                <a:solidFill>
                  <a:srgbClr val="FF0000"/>
                </a:solidFill>
                <a:latin typeface="+mn-ea"/>
                <a:cs typeface="HGPGothicE" charset="-128"/>
              </a:rPr>
              <a:t>代：</a:t>
            </a:r>
            <a:r>
              <a:rPr lang="en-US" altLang="ja-JP" sz="2600" dirty="0" smtClean="0">
                <a:solidFill>
                  <a:srgbClr val="FF0000"/>
                </a:solidFill>
                <a:latin typeface="+mn-ea"/>
                <a:cs typeface="HGPGothicE" charset="-128"/>
              </a:rPr>
              <a:t>27</a:t>
            </a:r>
          </a:p>
          <a:p>
            <a:r>
              <a:rPr lang="ja-JP" altLang="en-US" sz="3200" smtClean="0">
                <a:latin typeface="+mn-ea"/>
                <a:cs typeface="HGPGothicE" charset="-128"/>
              </a:rPr>
              <a:t>在郷</a:t>
            </a:r>
            <a:r>
              <a:rPr lang="en-US" altLang="ja-JP" sz="3200" dirty="0" smtClean="0">
                <a:latin typeface="+mn-ea"/>
                <a:cs typeface="HGPGothicE" charset="-128"/>
              </a:rPr>
              <a:t>(Native)</a:t>
            </a:r>
            <a:r>
              <a:rPr lang="ja-JP" altLang="en-US" sz="3200" smtClean="0">
                <a:latin typeface="+mn-ea"/>
                <a:cs typeface="HGPGothicE" charset="-128"/>
              </a:rPr>
              <a:t>・移住者構成</a:t>
            </a:r>
            <a:endParaRPr lang="en-US" altLang="ja-JP" sz="3200" dirty="0" smtClean="0">
              <a:latin typeface="+mn-ea"/>
              <a:cs typeface="HGPGothicE" charset="-128"/>
            </a:endParaRPr>
          </a:p>
          <a:p>
            <a:pPr marL="457200" lvl="1" indent="0">
              <a:buNone/>
            </a:pPr>
            <a:r>
              <a:rPr lang="ja-JP" altLang="en-US" sz="2600" smtClean="0">
                <a:latin typeface="+mn-ea"/>
                <a:cs typeface="HGPGothicE" charset="-128"/>
              </a:rPr>
              <a:t>在郷者：</a:t>
            </a:r>
            <a:r>
              <a:rPr lang="en-US" altLang="ja-JP" sz="2600" dirty="0" smtClean="0">
                <a:latin typeface="+mn-ea"/>
                <a:cs typeface="HGPGothicE" charset="-128"/>
              </a:rPr>
              <a:t>100</a:t>
            </a:r>
            <a:r>
              <a:rPr lang="ja-JP" altLang="en-US" sz="2600" smtClean="0">
                <a:latin typeface="+mn-ea"/>
                <a:cs typeface="HGPGothicE" charset="-128"/>
              </a:rPr>
              <a:t>、</a:t>
            </a:r>
            <a:r>
              <a:rPr lang="ja-JP" altLang="en-US" sz="2600" smtClean="0">
                <a:solidFill>
                  <a:srgbClr val="FF0000"/>
                </a:solidFill>
                <a:latin typeface="+mn-ea"/>
                <a:cs typeface="HGPGothicE" charset="-128"/>
              </a:rPr>
              <a:t>移住者：</a:t>
            </a:r>
            <a:r>
              <a:rPr lang="en-US" altLang="ja-JP" sz="2600" dirty="0" smtClean="0">
                <a:solidFill>
                  <a:srgbClr val="FF0000"/>
                </a:solidFill>
                <a:latin typeface="+mn-ea"/>
                <a:cs typeface="HGPGothicE" charset="-128"/>
              </a:rPr>
              <a:t>63</a:t>
            </a:r>
          </a:p>
          <a:p>
            <a:r>
              <a:rPr lang="ja-JP" altLang="en-US" sz="3200" smtClean="0">
                <a:latin typeface="+mn-ea"/>
                <a:cs typeface="HGPGothicE" charset="-128"/>
              </a:rPr>
              <a:t>旅館業法構成</a:t>
            </a:r>
            <a:endParaRPr lang="en-US" altLang="ja-JP" sz="3200" dirty="0" smtClean="0">
              <a:latin typeface="+mn-ea"/>
              <a:cs typeface="HGPGothicE" charset="-128"/>
            </a:endParaRPr>
          </a:p>
          <a:p>
            <a:pPr marL="457200" lvl="1" indent="0">
              <a:buNone/>
            </a:pPr>
            <a:r>
              <a:rPr lang="ja-JP" altLang="en-US" sz="2600" smtClean="0">
                <a:latin typeface="+mn-ea"/>
                <a:cs typeface="HGPGothicE" charset="-128"/>
              </a:rPr>
              <a:t>旅館・ホテル：</a:t>
            </a:r>
            <a:r>
              <a:rPr lang="en-US" altLang="ja-JP" sz="2600" dirty="0" smtClean="0">
                <a:latin typeface="+mn-ea"/>
                <a:cs typeface="HGPGothicE" charset="-128"/>
              </a:rPr>
              <a:t>50</a:t>
            </a:r>
            <a:r>
              <a:rPr lang="ja-JP" altLang="en-US" sz="2600" smtClean="0">
                <a:latin typeface="+mn-ea"/>
                <a:cs typeface="HGPGothicE" charset="-128"/>
              </a:rPr>
              <a:t>、</a:t>
            </a:r>
            <a:r>
              <a:rPr lang="ja-JP" altLang="en-US" sz="2600" smtClean="0">
                <a:solidFill>
                  <a:srgbClr val="FF0000"/>
                </a:solidFill>
                <a:latin typeface="+mn-ea"/>
                <a:cs typeface="HGPGothicE" charset="-128"/>
              </a:rPr>
              <a:t>農家民宿：</a:t>
            </a:r>
            <a:r>
              <a:rPr lang="en-US" altLang="ja-JP" sz="2600" dirty="0" smtClean="0">
                <a:solidFill>
                  <a:srgbClr val="FF0000"/>
                </a:solidFill>
                <a:latin typeface="+mn-ea"/>
                <a:cs typeface="HGPGothicE" charset="-128"/>
              </a:rPr>
              <a:t>64</a:t>
            </a:r>
            <a:r>
              <a:rPr lang="ja-JP" altLang="en-US" sz="2600" smtClean="0">
                <a:latin typeface="+mn-ea"/>
                <a:cs typeface="HGPGothicE" charset="-128"/>
              </a:rPr>
              <a:t>、準備中・休止：９、宿泊なし：</a:t>
            </a:r>
            <a:r>
              <a:rPr lang="en-US" altLang="ja-JP" sz="2600" dirty="0" smtClean="0">
                <a:latin typeface="+mn-ea"/>
                <a:cs typeface="HGPGothicE" charset="-128"/>
              </a:rPr>
              <a:t>40</a:t>
            </a:r>
          </a:p>
        </p:txBody>
      </p:sp>
    </p:spTree>
    <p:extLst>
      <p:ext uri="{BB962C8B-B14F-4D97-AF65-F5344CB8AC3E}">
        <p14:creationId xmlns:p14="http://schemas.microsoft.com/office/powerpoint/2010/main" val="241147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smtClean="0"/>
              <a:t>学生体験内容−① 農作業体験</a:t>
            </a:r>
            <a:endParaRPr kumimoji="1" lang="ja-JP" altLang="en-US"/>
          </a:p>
        </p:txBody>
      </p:sp>
      <p:sp>
        <p:nvSpPr>
          <p:cNvPr id="4" name="テキスト ボックス 3"/>
          <p:cNvSpPr txBox="1"/>
          <p:nvPr/>
        </p:nvSpPr>
        <p:spPr>
          <a:xfrm>
            <a:off x="4631961" y="1905000"/>
            <a:ext cx="7560039" cy="5293757"/>
          </a:xfrm>
          <a:prstGeom prst="rect">
            <a:avLst/>
          </a:prstGeom>
          <a:noFill/>
        </p:spPr>
        <p:txBody>
          <a:bodyPr wrap="square" rtlCol="0">
            <a:spAutoFit/>
          </a:bodyPr>
          <a:lstStyle/>
          <a:p>
            <a:r>
              <a:rPr lang="ja-JP" altLang="en-US" sz="3200"/>
              <a:t>農家の日常を農家の方と共同で作業することで、自然環境や食への関心を促し、また子どもたちの探究心、好奇心を呼び起こし、心の成長を</a:t>
            </a:r>
            <a:r>
              <a:rPr lang="ja-JP" altLang="en-US" sz="3200" smtClean="0"/>
              <a:t>お手伝い。</a:t>
            </a:r>
            <a:endParaRPr lang="en-US" altLang="ja-JP" sz="3200" dirty="0" smtClean="0"/>
          </a:p>
          <a:p>
            <a:endParaRPr lang="ja-JP" altLang="en-US" sz="3200"/>
          </a:p>
          <a:p>
            <a:pPr marL="457200" indent="-457200">
              <a:buFont typeface="Arial" charset="0"/>
              <a:buChar char="•"/>
            </a:pPr>
            <a:r>
              <a:rPr lang="ja-JP" altLang="en-US" sz="3200"/>
              <a:t>田畑の耕作作業・種まき・野菜の収穫作業・田植え</a:t>
            </a:r>
          </a:p>
          <a:p>
            <a:pPr marL="457200" indent="-457200">
              <a:buFont typeface="Arial" charset="0"/>
              <a:buChar char="•"/>
            </a:pPr>
            <a:r>
              <a:rPr lang="ja-JP" altLang="en-US" sz="3200"/>
              <a:t>家畜の世話 ・草刈り・草取り・薪割り・稲刈り・</a:t>
            </a:r>
            <a:r>
              <a:rPr lang="ja-JP" altLang="en-US" sz="3200" smtClean="0"/>
              <a:t>枝打ち</a:t>
            </a:r>
            <a:endParaRPr lang="en-US" altLang="ja-JP" sz="3200" dirty="0" smtClean="0"/>
          </a:p>
          <a:p>
            <a:pPr marL="457200" indent="-457200">
              <a:buFont typeface="Arial" charset="0"/>
              <a:buChar char="•"/>
            </a:pPr>
            <a:r>
              <a:rPr lang="ja-JP" altLang="en-US" sz="3200" smtClean="0"/>
              <a:t>わら細工、木工クラフト</a:t>
            </a:r>
            <a:endParaRPr lang="ja-JP" altLang="en-US" sz="3200"/>
          </a:p>
          <a:p>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2" y="3849031"/>
            <a:ext cx="4482059" cy="2983372"/>
          </a:xfrm>
          <a:prstGeom prst="rect">
            <a:avLst/>
          </a:prstGeom>
        </p:spPr>
      </p:pic>
    </p:spTree>
    <p:extLst>
      <p:ext uri="{BB962C8B-B14F-4D97-AF65-F5344CB8AC3E}">
        <p14:creationId xmlns:p14="http://schemas.microsoft.com/office/powerpoint/2010/main" val="1211583068"/>
      </p:ext>
    </p:extLst>
  </p:cSld>
  <p:clrMapOvr>
    <a:masterClrMapping/>
  </p:clrMapOvr>
  <p:timing>
    <p:tnLst>
      <p:par>
        <p:cTn id="1" dur="indefinite" restart="never" nodeType="tmRoot"/>
      </p:par>
    </p:tnLst>
  </p:timing>
</p:sld>
</file>

<file path=ppt/theme/theme1.xml><?xml version="1.0" encoding="utf-8"?>
<a:theme xmlns:a="http://schemas.openxmlformats.org/drawingml/2006/main" name="ウィスプ">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ウィスプ</Template>
  <TotalTime>3106</TotalTime>
  <Words>1530</Words>
  <Application>Microsoft Macintosh PowerPoint</Application>
  <PresentationFormat>ワイド画面</PresentationFormat>
  <Paragraphs>239</Paragraphs>
  <Slides>33</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33</vt:i4>
      </vt:variant>
    </vt:vector>
  </HeadingPairs>
  <TitlesOfParts>
    <vt:vector size="46" baseType="lpstr">
      <vt:lpstr>Century</vt:lpstr>
      <vt:lpstr>Century Gothic</vt:lpstr>
      <vt:lpstr>Helvetica Neue</vt:lpstr>
      <vt:lpstr>HGPGothicE</vt:lpstr>
      <vt:lpstr>HGPSoeiKakugothicUB</vt:lpstr>
      <vt:lpstr>ＭＳ ゴシック</vt:lpstr>
      <vt:lpstr>ＭＳ 明朝</vt:lpstr>
      <vt:lpstr>Times New Roman</vt:lpstr>
      <vt:lpstr>Wingdings 3</vt:lpstr>
      <vt:lpstr>Yu Gothic</vt:lpstr>
      <vt:lpstr>メイリオ</vt:lpstr>
      <vt:lpstr>Arial</vt:lpstr>
      <vt:lpstr>ウィスプ</vt:lpstr>
      <vt:lpstr>信濃町農山村生活体験受け入れ　事例紹介</vt:lpstr>
      <vt:lpstr>信濃町の概要-① </vt:lpstr>
      <vt:lpstr>信濃町の概要-② </vt:lpstr>
      <vt:lpstr>信濃町の概要-③ </vt:lpstr>
      <vt:lpstr>子ども農山漁村交流に取り組むことになったきっかけ</vt:lpstr>
      <vt:lpstr>教育旅行受け入れのモデルプラン</vt:lpstr>
      <vt:lpstr>教育旅行団体の受け入れ先</vt:lpstr>
      <vt:lpstr>受け入れ元  (総数１６３）</vt:lpstr>
      <vt:lpstr>学生体験内容−① 農作業体験</vt:lpstr>
      <vt:lpstr>　</vt:lpstr>
      <vt:lpstr>学生体験内容−②郷土食づくり</vt:lpstr>
      <vt:lpstr>　</vt:lpstr>
      <vt:lpstr>学生体験内容−③自然体験</vt:lpstr>
      <vt:lpstr>　</vt:lpstr>
      <vt:lpstr>学生体験内容−④交流体験</vt:lpstr>
      <vt:lpstr>受入体制整備経過</vt:lpstr>
      <vt:lpstr>特徴</vt:lpstr>
      <vt:lpstr>宣伝・営業活動</vt:lpstr>
      <vt:lpstr>地元の受け入れ効果</vt:lpstr>
      <vt:lpstr>課題：事務局体制の強化</vt:lpstr>
      <vt:lpstr>課題：受け入れ家庭の高齢化対応</vt:lpstr>
      <vt:lpstr>一般社団法人化の狙い</vt:lpstr>
      <vt:lpstr>一般社団法人の定款で定めた事業内容</vt:lpstr>
      <vt:lpstr>一般社団法人の今後の事業方針</vt:lpstr>
      <vt:lpstr>一般客の農泊体験内容 - 平成３０年実績</vt:lpstr>
      <vt:lpstr>一般社団法人化してどう変わったか</vt:lpstr>
      <vt:lpstr>ご静聴ありがとうございました。</vt:lpstr>
      <vt:lpstr>Farmstayしなの　ホームページ https://farm-stay.jp  </vt:lpstr>
      <vt:lpstr>　</vt:lpstr>
      <vt:lpstr>　</vt:lpstr>
      <vt:lpstr>　</vt:lpstr>
      <vt:lpstr>　</vt:lpstr>
      <vt:lpstr>　</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信濃町農山村生活体験受け入れ　事例紹介</dc:title>
  <dc:creator>佐藤 千明</dc:creator>
  <cp:lastModifiedBy>佐藤 千明</cp:lastModifiedBy>
  <cp:revision>97</cp:revision>
  <cp:lastPrinted>2019-11-26T01:12:57Z</cp:lastPrinted>
  <dcterms:created xsi:type="dcterms:W3CDTF">2019-11-22T15:50:46Z</dcterms:created>
  <dcterms:modified xsi:type="dcterms:W3CDTF">2019-11-26T02:53:40Z</dcterms:modified>
</cp:coreProperties>
</file>